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7" r:id="rId3"/>
    <p:sldId id="259" r:id="rId4"/>
    <p:sldId id="295" r:id="rId5"/>
    <p:sldId id="282" r:id="rId6"/>
    <p:sldId id="285" r:id="rId7"/>
    <p:sldId id="283" r:id="rId8"/>
    <p:sldId id="287" r:id="rId9"/>
    <p:sldId id="281" r:id="rId10"/>
    <p:sldId id="296" r:id="rId11"/>
    <p:sldId id="290" r:id="rId12"/>
    <p:sldId id="291" r:id="rId13"/>
    <p:sldId id="298" r:id="rId14"/>
    <p:sldId id="301" r:id="rId15"/>
    <p:sldId id="300" r:id="rId16"/>
    <p:sldId id="302" r:id="rId17"/>
    <p:sldId id="299" r:id="rId18"/>
    <p:sldId id="303" r:id="rId19"/>
    <p:sldId id="292" r:id="rId20"/>
    <p:sldId id="304" r:id="rId21"/>
    <p:sldId id="308" r:id="rId22"/>
    <p:sldId id="305" r:id="rId23"/>
    <p:sldId id="306" r:id="rId24"/>
    <p:sldId id="307" r:id="rId25"/>
    <p:sldId id="294" r:id="rId26"/>
    <p:sldId id="279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B32"/>
    <a:srgbClr val="F99B36"/>
    <a:srgbClr val="6A6A6A"/>
    <a:srgbClr val="FFFFFF"/>
    <a:srgbClr val="FF0000"/>
    <a:srgbClr val="ED1F24"/>
    <a:srgbClr val="EC202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86" autoAdjust="0"/>
    <p:restoredTop sz="94641" autoAdjust="0"/>
  </p:normalViewPr>
  <p:slideViewPr>
    <p:cSldViewPr snapToGrid="0">
      <p:cViewPr>
        <p:scale>
          <a:sx n="66" d="100"/>
          <a:sy n="66" d="100"/>
        </p:scale>
        <p:origin x="1694" y="47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9C50C-CBED-4CA6-A53C-00B2AA8647B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E59E6-C146-457A-8648-864A35C23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19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59E6-C146-457A-8648-864A35C23D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79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59E6-C146-457A-8648-864A35C23D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2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59E6-C146-457A-8648-864A35C23D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3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59E6-C146-457A-8648-864A35C23D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55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59E6-C146-457A-8648-864A35C23D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73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59E6-C146-457A-8648-864A35C23D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73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59E6-C146-457A-8648-864A35C23D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59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59E6-C146-457A-8648-864A35C23D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6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59E6-C146-457A-8648-864A35C23D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99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59E6-C146-457A-8648-864A35C23D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82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3459-6FA7-FEDD-5E4F-B1689852B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F8FAC-63FD-BB8F-F96E-5B0FF26F6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C0878-5ADD-C6D7-7267-31DDBBB2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FE427-13D3-5278-CF78-6A216681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17AF0-AAD7-31E3-AB22-3C30911C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D29F-0F6B-47A7-8FF9-C26B620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3528D-ECC9-8B6F-D4D0-F3632E69C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7A0C3-8E63-8E47-5B20-8383279E5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37CDF-8AC0-5B77-AF3D-E8635CEC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628B7-5188-92D1-3B47-3DECE52D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0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A0AB1D-A2FD-92A0-E5DA-43EE18E93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AC04B-38C8-C66D-6E77-4BD7BF9C1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DEAE5-B314-061E-C97E-15B5CDD4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EC90B-AF0A-25E1-B7E3-60A61F960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82CB9-2787-6B1F-DF5E-693DB294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688D-80D8-F317-5643-173FEE74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28B9D-0F01-2B8C-E584-E85A1AAED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8A5B-284C-FBF3-426E-8B46CB47E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0302-E7B0-383D-CD12-384D70BA0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06A-3BFE-2CCD-8246-3ED515C0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9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4D14-6175-7D09-4200-7E0F6884D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463C9-D3FA-6D1D-69AB-87A528ED6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6D497-5D71-ACCD-FE0D-BFF504737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B9082-B419-370C-52E1-E6985E361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E9CBE-E756-0968-11CD-DD49DABF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6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8CAD-3966-04A7-7601-21927051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89A9B-C55A-9ECD-5A8B-A20248380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25E9-9AE2-1C75-1160-3F79F8485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5064F-60A3-8B21-1617-38B7459C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62F43-2CA4-D77D-77BF-9F1BAAC84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6E1C2-8A1A-2487-AA4B-5404ECF7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7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D820-48A3-B04F-3186-E62E083D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B83C-4A8C-A461-34E8-9C76E0ACD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85571-4ABA-4A6F-11A0-A79B39F51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1C3D3-0682-F0AF-1AB8-1CD02CE30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2E38F-2034-1F4F-F359-46E3CCB3D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D13A5A-CBA9-808D-3C5A-0F5AA84A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86EF79-ED71-6852-A0B5-245F76C7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1D611-0FEF-8A8D-2938-FEDB0312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6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2E55-8D80-62D6-83DB-29AE0D32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B227B-DEF6-C5B5-FD76-F4C0DDDB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0F524-FF42-6787-0157-F6613DFF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A5E7A-2F2C-61E6-748A-48E1AB7E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83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355808-8851-DB18-D865-FC7661DD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9B4819-9540-723D-B55D-6E0CBEB7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63F85-E77F-C80E-35C0-6A977D52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2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E9BE-8312-1F6B-3168-A377CF55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10AE-9C2F-D577-D500-199678A99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A2CA5-5E84-DBEF-F47C-E958B073E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02B93-1ED0-2BA7-2B34-0881B356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0C1F3-A8F5-F3D7-36EC-6C5199BB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77849-CAB7-9259-B8D8-23DD91B2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E00F-962E-6642-6F9B-62025BC0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342DEE-FDBC-4B50-F085-52D8AEAF4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49236-95DE-61AE-C014-A973977DB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E3831-ADFD-3D5B-4D03-C9535A79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84577-8C16-6EAF-148C-CC7052F7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C58AE-4302-7B07-CD88-0C11E7C8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81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3CA72-AB14-461D-DF5A-A9001ACB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180BC-72EE-9C07-6459-82BE952CC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ED7F5-83A7-5135-198C-E205AE16F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081ACA-F012-4086-9ED7-7F15509F24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F58B4-784E-E89F-2419-E379772AB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BD2DB-CB63-5936-BA52-6A6218010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281593-C3AA-43D2-A21F-917A40A55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8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.jpeg"/><Relationship Id="rId5" Type="http://schemas.openxmlformats.org/officeDocument/2006/relationships/image" Target="../media/image5.png"/><Relationship Id="rId10" Type="http://schemas.openxmlformats.org/officeDocument/2006/relationships/image" Target="../media/image19.jpeg"/><Relationship Id="rId4" Type="http://schemas.microsoft.com/office/2007/relationships/hdphoto" Target="../media/hdphoto1.wdp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microsoft.com/office/2007/relationships/hdphoto" Target="../media/hdphoto1.wdp"/><Relationship Id="rId7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6.jpg"/><Relationship Id="rId5" Type="http://schemas.openxmlformats.org/officeDocument/2006/relationships/image" Target="../media/image21.jpg"/><Relationship Id="rId10" Type="http://schemas.openxmlformats.org/officeDocument/2006/relationships/image" Target="../media/image25.jpeg"/><Relationship Id="rId4" Type="http://schemas.openxmlformats.org/officeDocument/2006/relationships/image" Target="../media/image5.png"/><Relationship Id="rId9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6.pn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youssefadell11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com/in/youssefadell11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youssefadell___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wa.me/+20109301266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8A506B-450B-4333-F3B2-542ED6DA1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C72305-B711-DD07-75FE-DDCF3E7D6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862DBA-2400-761B-4A6D-E03531AAA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218049">
            <a:off x="2976271" y="339927"/>
            <a:ext cx="5960328" cy="5960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9E369E-3698-442E-DDD6-C723BD55FA07}"/>
              </a:ext>
            </a:extLst>
          </p:cNvPr>
          <p:cNvSpPr txBox="1"/>
          <p:nvPr/>
        </p:nvSpPr>
        <p:spPr>
          <a:xfrm>
            <a:off x="3392129" y="6037287"/>
            <a:ext cx="5407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ptos SemiBold" panose="020F0502020204030204" pitchFamily="34" charset="0"/>
                <a:ea typeface="Adobe Fan Heiti Std B" panose="020B0700000000000000" pitchFamily="34" charset="-128"/>
                <a:cs typeface="Adobe Arabic" panose="02040503050201020203" pitchFamily="18" charset="-78"/>
              </a:rPr>
              <a:t>Robotics Club - Workshop 1</a:t>
            </a:r>
            <a:endParaRPr lang="en-EG" sz="2000" b="1" dirty="0">
              <a:solidFill>
                <a:schemeClr val="bg1"/>
              </a:solidFill>
              <a:latin typeface="Aptos SemiBold" panose="020F0502020204030204" pitchFamily="34" charset="0"/>
              <a:ea typeface="Adobe Fan Heiti Std B" panose="020B0700000000000000" pitchFamily="34" charset="-128"/>
              <a:cs typeface="Adobe Arabic" panose="02040503050201020203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1767B-EA60-52F9-A8E6-94882174E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00" y="2239700"/>
            <a:ext cx="2378600" cy="23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1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A438D82-7170-7F2F-E7EA-15B87457633A}"/>
              </a:ext>
            </a:extLst>
          </p:cNvPr>
          <p:cNvGrpSpPr/>
          <p:nvPr/>
        </p:nvGrpSpPr>
        <p:grpSpPr>
          <a:xfrm>
            <a:off x="8186403" y="1130748"/>
            <a:ext cx="2479917" cy="2546304"/>
            <a:chOff x="8186403" y="1130748"/>
            <a:chExt cx="2479917" cy="25463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B50D69-6CC1-E868-7210-C40BA7667C8A}"/>
                </a:ext>
              </a:extLst>
            </p:cNvPr>
            <p:cNvGrpSpPr/>
            <p:nvPr/>
          </p:nvGrpSpPr>
          <p:grpSpPr>
            <a:xfrm>
              <a:off x="8186403" y="1130748"/>
              <a:ext cx="2479917" cy="2546304"/>
              <a:chOff x="7640019" y="1130095"/>
              <a:chExt cx="2479917" cy="2546304"/>
            </a:xfrm>
          </p:grpSpPr>
          <p:pic>
            <p:nvPicPr>
              <p:cNvPr id="2" name="Picture 14" descr="Capacitive Touch Sensor (TTP223-B) – Future Electronics Egypt">
                <a:extLst>
                  <a:ext uri="{FF2B5EF4-FFF2-40B4-BE49-F238E27FC236}">
                    <a16:creationId xmlns:a16="http://schemas.microsoft.com/office/drawing/2014/main" id="{DF6D0868-6ACE-E576-6DC6-73B1A6464A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0019" y="1130095"/>
                <a:ext cx="2479917" cy="2479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37CE6B-A269-943E-0F0C-2710FCC09536}"/>
                  </a:ext>
                </a:extLst>
              </p:cNvPr>
              <p:cNvSpPr txBox="1"/>
              <p:nvPr/>
            </p:nvSpPr>
            <p:spPr>
              <a:xfrm>
                <a:off x="7770496" y="3307067"/>
                <a:ext cx="22189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Touch Sensor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4E00-4DCB-662E-183A-4D19FDD3C3AA}"/>
                </a:ext>
              </a:extLst>
            </p:cNvPr>
            <p:cNvSpPr txBox="1"/>
            <p:nvPr/>
          </p:nvSpPr>
          <p:spPr>
            <a:xfrm>
              <a:off x="8279723" y="1743595"/>
              <a:ext cx="308098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ED9696-B44A-FC6E-8CAB-E470023D1365}"/>
              </a:ext>
            </a:extLst>
          </p:cNvPr>
          <p:cNvSpPr txBox="1"/>
          <p:nvPr/>
        </p:nvSpPr>
        <p:spPr>
          <a:xfrm>
            <a:off x="1104218" y="981004"/>
            <a:ext cx="5062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5. Sensors and Actuators</a:t>
            </a:r>
            <a:endParaRPr lang="en-EG" sz="3200" b="1" dirty="0">
              <a:solidFill>
                <a:srgbClr val="EC202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B964E3C-0626-FBCC-EA07-CA5781E41FFF}"/>
              </a:ext>
            </a:extLst>
          </p:cNvPr>
          <p:cNvGrpSpPr/>
          <p:nvPr/>
        </p:nvGrpSpPr>
        <p:grpSpPr>
          <a:xfrm>
            <a:off x="1525679" y="1461120"/>
            <a:ext cx="2425563" cy="2215932"/>
            <a:chOff x="1525679" y="1461120"/>
            <a:chExt cx="2425563" cy="22159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FAC3CB-21DE-C102-4E09-4F2FA402EDD8}"/>
                </a:ext>
              </a:extLst>
            </p:cNvPr>
            <p:cNvGrpSpPr/>
            <p:nvPr/>
          </p:nvGrpSpPr>
          <p:grpSpPr>
            <a:xfrm>
              <a:off x="1525679" y="1461120"/>
              <a:ext cx="2425563" cy="2215932"/>
              <a:chOff x="1525679" y="1461120"/>
              <a:chExt cx="2425563" cy="2215932"/>
            </a:xfrm>
          </p:grpSpPr>
          <p:pic>
            <p:nvPicPr>
              <p:cNvPr id="4108" name="Picture 12" descr="IR Infrared Obstacle Avoidance (Object Detection) Sensor - RAM Electronics">
                <a:extLst>
                  <a:ext uri="{FF2B5EF4-FFF2-40B4-BE49-F238E27FC236}">
                    <a16:creationId xmlns:a16="http://schemas.microsoft.com/office/drawing/2014/main" id="{C34A6234-6368-F4B7-B907-831F5B88E5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5679" y="1461120"/>
                <a:ext cx="2425563" cy="1819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2675D0-E345-9F79-2BA1-908C39813D0C}"/>
                  </a:ext>
                </a:extLst>
              </p:cNvPr>
              <p:cNvSpPr txBox="1"/>
              <p:nvPr/>
            </p:nvSpPr>
            <p:spPr>
              <a:xfrm>
                <a:off x="1602716" y="3307720"/>
                <a:ext cx="2271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 (InfraRed) Sensor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568ECF-2336-B667-EEAF-73794DA3B689}"/>
                </a:ext>
              </a:extLst>
            </p:cNvPr>
            <p:cNvSpPr txBox="1"/>
            <p:nvPr/>
          </p:nvSpPr>
          <p:spPr>
            <a:xfrm>
              <a:off x="1751104" y="1743595"/>
              <a:ext cx="308098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6E0E01-7240-5006-C4E7-5EDDDF92E093}"/>
              </a:ext>
            </a:extLst>
          </p:cNvPr>
          <p:cNvGrpSpPr/>
          <p:nvPr/>
        </p:nvGrpSpPr>
        <p:grpSpPr>
          <a:xfrm>
            <a:off x="4348592" y="1477824"/>
            <a:ext cx="3908281" cy="2199228"/>
            <a:chOff x="4348592" y="1477824"/>
            <a:chExt cx="3908281" cy="21992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B5D016-16E3-D3CB-3C03-9004E5AD47A1}"/>
                </a:ext>
              </a:extLst>
            </p:cNvPr>
            <p:cNvGrpSpPr/>
            <p:nvPr/>
          </p:nvGrpSpPr>
          <p:grpSpPr>
            <a:xfrm>
              <a:off x="4348592" y="1477824"/>
              <a:ext cx="3908281" cy="2199228"/>
              <a:chOff x="3802208" y="1477171"/>
              <a:chExt cx="3908281" cy="2199228"/>
            </a:xfrm>
          </p:grpSpPr>
          <p:pic>
            <p:nvPicPr>
              <p:cNvPr id="4104" name="Picture 8" descr="LDR Sensor Module (Light Dependent Resistor), LDR-MOD Sensor Modules Hobby  / Education Development Kits Development Boards">
                <a:extLst>
                  <a:ext uri="{FF2B5EF4-FFF2-40B4-BE49-F238E27FC236}">
                    <a16:creationId xmlns:a16="http://schemas.microsoft.com/office/drawing/2014/main" id="{12AA9E54-0034-FB37-B003-B22243E35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3466" y="1477171"/>
                <a:ext cx="1785764" cy="1785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23C5ED-261B-F4CA-1905-A4BC169F9E55}"/>
                  </a:ext>
                </a:extLst>
              </p:cNvPr>
              <p:cNvSpPr txBox="1"/>
              <p:nvPr/>
            </p:nvSpPr>
            <p:spPr>
              <a:xfrm>
                <a:off x="3802208" y="3307067"/>
                <a:ext cx="39082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Inter Bold" panose="020B0604020202020204" charset="0"/>
                    <a:ea typeface="Inter Bold" panose="020B0604020202020204" charset="0"/>
                  </a:rPr>
                  <a:t>LDR (Light Dependent Resistor) Sensor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8EC1F9-A76B-E840-0FB4-C6B319236C33}"/>
                </a:ext>
              </a:extLst>
            </p:cNvPr>
            <p:cNvSpPr txBox="1"/>
            <p:nvPr/>
          </p:nvSpPr>
          <p:spPr>
            <a:xfrm>
              <a:off x="4533633" y="1743595"/>
              <a:ext cx="308098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C0978B-4B46-004E-8CCA-C9142201FCEC}"/>
              </a:ext>
            </a:extLst>
          </p:cNvPr>
          <p:cNvGrpSpPr/>
          <p:nvPr/>
        </p:nvGrpSpPr>
        <p:grpSpPr>
          <a:xfrm>
            <a:off x="1751104" y="3827440"/>
            <a:ext cx="2294717" cy="2480605"/>
            <a:chOff x="1751104" y="3827440"/>
            <a:chExt cx="2294717" cy="248060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2E5F1C-6809-30A4-F821-625C00A36240}"/>
                </a:ext>
              </a:extLst>
            </p:cNvPr>
            <p:cNvGrpSpPr/>
            <p:nvPr/>
          </p:nvGrpSpPr>
          <p:grpSpPr>
            <a:xfrm>
              <a:off x="1848509" y="3827440"/>
              <a:ext cx="2197312" cy="2480605"/>
              <a:chOff x="1848509" y="3827440"/>
              <a:chExt cx="2197312" cy="2480605"/>
            </a:xfrm>
          </p:grpSpPr>
          <p:pic>
            <p:nvPicPr>
              <p:cNvPr id="4102" name="Picture 6" descr="Ultrasonic Wave Detector Sensor 3.3V~5V HC-SR04 | Makers Electronics">
                <a:extLst>
                  <a:ext uri="{FF2B5EF4-FFF2-40B4-BE49-F238E27FC236}">
                    <a16:creationId xmlns:a16="http://schemas.microsoft.com/office/drawing/2014/main" id="{3491CAAF-9465-7E78-63D5-968D2E0E9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8509" y="3827440"/>
                <a:ext cx="2197312" cy="21973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DD43F3-8478-F8E0-D6B5-3F9F4F455C31}"/>
                  </a:ext>
                </a:extLst>
              </p:cNvPr>
              <p:cNvSpPr txBox="1"/>
              <p:nvPr/>
            </p:nvSpPr>
            <p:spPr>
              <a:xfrm>
                <a:off x="1905153" y="5938713"/>
                <a:ext cx="2084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Ultrasonic Sensor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4F7C10-FF6F-0CCC-3EA2-C0B0F8BD413A}"/>
                </a:ext>
              </a:extLst>
            </p:cNvPr>
            <p:cNvSpPr txBox="1"/>
            <p:nvPr/>
          </p:nvSpPr>
          <p:spPr>
            <a:xfrm>
              <a:off x="1751104" y="4054176"/>
              <a:ext cx="308098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14AD25-678C-FAB6-72DF-C0CA31AFC882}"/>
              </a:ext>
            </a:extLst>
          </p:cNvPr>
          <p:cNvGrpSpPr/>
          <p:nvPr/>
        </p:nvGrpSpPr>
        <p:grpSpPr>
          <a:xfrm>
            <a:off x="4732351" y="3711346"/>
            <a:ext cx="2429500" cy="2596699"/>
            <a:chOff x="4732351" y="3711346"/>
            <a:chExt cx="2429500" cy="25966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5EE632-C889-BA46-091D-05F424FC8E51}"/>
                </a:ext>
              </a:extLst>
            </p:cNvPr>
            <p:cNvGrpSpPr/>
            <p:nvPr/>
          </p:nvGrpSpPr>
          <p:grpSpPr>
            <a:xfrm>
              <a:off x="4732351" y="3711346"/>
              <a:ext cx="2429500" cy="2596699"/>
              <a:chOff x="4732351" y="3711346"/>
              <a:chExt cx="2429500" cy="2596699"/>
            </a:xfrm>
          </p:grpSpPr>
          <p:pic>
            <p:nvPicPr>
              <p:cNvPr id="4106" name="Picture 10" descr="Microphone Sound Detection Sensor 4 Pin | Makers Electronics">
                <a:extLst>
                  <a:ext uri="{FF2B5EF4-FFF2-40B4-BE49-F238E27FC236}">
                    <a16:creationId xmlns:a16="http://schemas.microsoft.com/office/drawing/2014/main" id="{79891A9A-C112-D9F4-2963-123D8188E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2351" y="3711346"/>
                <a:ext cx="2429500" cy="2429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57FD04-DCAB-05F6-0957-BFE9A136EE76}"/>
                  </a:ext>
                </a:extLst>
              </p:cNvPr>
              <p:cNvSpPr txBox="1"/>
              <p:nvPr/>
            </p:nvSpPr>
            <p:spPr>
              <a:xfrm>
                <a:off x="4946842" y="5938713"/>
                <a:ext cx="200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Sound Sensor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1A0D4F-3CD6-4B1A-91D9-AEE4FD32CCC6}"/>
                </a:ext>
              </a:extLst>
            </p:cNvPr>
            <p:cNvSpPr txBox="1"/>
            <p:nvPr/>
          </p:nvSpPr>
          <p:spPr>
            <a:xfrm>
              <a:off x="4946588" y="4054176"/>
              <a:ext cx="308098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7D2400-9436-8B8E-245A-098299A3C52C}"/>
              </a:ext>
            </a:extLst>
          </p:cNvPr>
          <p:cNvGrpSpPr/>
          <p:nvPr/>
        </p:nvGrpSpPr>
        <p:grpSpPr>
          <a:xfrm>
            <a:off x="7512399" y="4054176"/>
            <a:ext cx="2000519" cy="2253869"/>
            <a:chOff x="7512399" y="4054176"/>
            <a:chExt cx="2000519" cy="225386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7FB74A-617F-9172-DB43-7A0296554436}"/>
                </a:ext>
              </a:extLst>
            </p:cNvPr>
            <p:cNvGrpSpPr/>
            <p:nvPr/>
          </p:nvGrpSpPr>
          <p:grpSpPr>
            <a:xfrm>
              <a:off x="7512399" y="4076336"/>
              <a:ext cx="2000519" cy="2231709"/>
              <a:chOff x="7512399" y="4076336"/>
              <a:chExt cx="2000519" cy="2231709"/>
            </a:xfrm>
          </p:grpSpPr>
          <p:pic>
            <p:nvPicPr>
              <p:cNvPr id="4112" name="Picture 16" descr="Joystick Module for Arduino – Lampatronics">
                <a:extLst>
                  <a:ext uri="{FF2B5EF4-FFF2-40B4-BE49-F238E27FC236}">
                    <a16:creationId xmlns:a16="http://schemas.microsoft.com/office/drawing/2014/main" id="{F39285D6-B97A-06FE-01FB-4771CEEF7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6294" y="4076336"/>
                <a:ext cx="1632729" cy="1699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F75A9-AD3D-2A2A-A168-0409A5A8F7D6}"/>
                  </a:ext>
                </a:extLst>
              </p:cNvPr>
              <p:cNvSpPr txBox="1"/>
              <p:nvPr/>
            </p:nvSpPr>
            <p:spPr>
              <a:xfrm>
                <a:off x="7512399" y="5938713"/>
                <a:ext cx="200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Joystick Module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3A971E-5499-1538-CF04-CC0BE5CAACFF}"/>
                </a:ext>
              </a:extLst>
            </p:cNvPr>
            <p:cNvSpPr txBox="1"/>
            <p:nvPr/>
          </p:nvSpPr>
          <p:spPr>
            <a:xfrm>
              <a:off x="7571801" y="4054176"/>
              <a:ext cx="308098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82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CF453F-6F1B-0642-2816-E94D84E2AF1A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03B13FEC-DBBA-0832-9AC5-0615BC056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</a:t>
              </a:r>
              <a:r>
                <a:rPr lang="en-US" altLang="en-US" sz="2400" b="1" dirty="0">
                  <a:solidFill>
                    <a:srgbClr val="EC2027"/>
                  </a:solidFill>
                  <a:latin typeface="Arial" panose="020B0604020202020204" pitchFamily="34" charset="0"/>
                </a:rPr>
                <a:t>1</a:t>
              </a: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5285D9-8CE7-5EA9-D674-5C7A04F81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latin typeface="Arial" panose="020B0604020202020204" pitchFamily="34" charset="0"/>
                </a:rPr>
                <a:t>Understanding the Components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2E31A7-535B-A654-FA36-66964D4E4868}"/>
              </a:ext>
            </a:extLst>
          </p:cNvPr>
          <p:cNvGrpSpPr/>
          <p:nvPr/>
        </p:nvGrpSpPr>
        <p:grpSpPr>
          <a:xfrm>
            <a:off x="1104218" y="2967334"/>
            <a:ext cx="10336543" cy="461666"/>
            <a:chOff x="1104218" y="2688402"/>
            <a:chExt cx="10336543" cy="461666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67FD9771-C9A6-9346-D1B9-E0DECF817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2688403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2: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308579-B967-4D8C-5B54-50CCC40A9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2688402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latin typeface="Arial" panose="020B0604020202020204" pitchFamily="34" charset="0"/>
                </a:rPr>
                <a:t>Circuit Setup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37A97-C115-EBD7-7A5E-307EF30318A4}"/>
              </a:ext>
            </a:extLst>
          </p:cNvPr>
          <p:cNvGrpSpPr/>
          <p:nvPr/>
        </p:nvGrpSpPr>
        <p:grpSpPr>
          <a:xfrm>
            <a:off x="1104218" y="3818953"/>
            <a:ext cx="10336543" cy="461666"/>
            <a:chOff x="1104218" y="1810050"/>
            <a:chExt cx="10336543" cy="461666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389B6D3A-812E-E010-45FA-81696C81F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3: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14ED43-2228-6ED8-659E-1E9159C87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Code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B4FDBF-F1EC-E722-D209-B5BFECC9BEF8}"/>
              </a:ext>
            </a:extLst>
          </p:cNvPr>
          <p:cNvGrpSpPr/>
          <p:nvPr/>
        </p:nvGrpSpPr>
        <p:grpSpPr>
          <a:xfrm>
            <a:off x="1104218" y="4665339"/>
            <a:ext cx="10336543" cy="461666"/>
            <a:chOff x="1104218" y="2688402"/>
            <a:chExt cx="10336543" cy="461666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D2A72AC9-6B2B-6D60-E79D-63D9AB67B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2688403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4: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954AC8-AE86-03AC-D19C-EA8099A98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2688402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Upload the Code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8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0DFA4B-E3CE-7D8E-1B64-ABFA5C8E212B}"/>
              </a:ext>
            </a:extLst>
          </p:cNvPr>
          <p:cNvGrpSpPr/>
          <p:nvPr/>
        </p:nvGrpSpPr>
        <p:grpSpPr>
          <a:xfrm>
            <a:off x="3643831" y="2751578"/>
            <a:ext cx="2084025" cy="1759719"/>
            <a:chOff x="4734585" y="2751578"/>
            <a:chExt cx="2084025" cy="175971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0612BF-36A9-882E-BC43-2CE0DC230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33459" y="2760955"/>
              <a:ext cx="1750342" cy="175034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3B2717-C022-B4A1-883D-4E0F0F2D5019}"/>
                </a:ext>
              </a:extLst>
            </p:cNvPr>
            <p:cNvSpPr txBox="1"/>
            <p:nvPr/>
          </p:nvSpPr>
          <p:spPr>
            <a:xfrm>
              <a:off x="4734585" y="4141898"/>
              <a:ext cx="208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DC Motor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57778E-3D31-F8E3-D12A-F69A383E6F8F}"/>
                </a:ext>
              </a:extLst>
            </p:cNvPr>
            <p:cNvSpPr txBox="1"/>
            <p:nvPr/>
          </p:nvSpPr>
          <p:spPr>
            <a:xfrm>
              <a:off x="5046511" y="2751578"/>
              <a:ext cx="308098" cy="369332"/>
            </a:xfrm>
            <a:prstGeom prst="rect">
              <a:avLst/>
            </a:prstGeom>
            <a:solidFill>
              <a:srgbClr val="ED2B32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4A1080-050B-1AE1-8657-3E596F20D97F}"/>
              </a:ext>
            </a:extLst>
          </p:cNvPr>
          <p:cNvGrpSpPr/>
          <p:nvPr/>
        </p:nvGrpSpPr>
        <p:grpSpPr>
          <a:xfrm>
            <a:off x="880086" y="2703704"/>
            <a:ext cx="2492860" cy="1759652"/>
            <a:chOff x="1691910" y="2703704"/>
            <a:chExt cx="2492860" cy="1759652"/>
          </a:xfrm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33FF2FC5-E776-5036-5625-42139C0DCED9}"/>
                </a:ext>
              </a:extLst>
            </p:cNvPr>
            <p:cNvSpPr/>
            <p:nvPr/>
          </p:nvSpPr>
          <p:spPr>
            <a:xfrm>
              <a:off x="2139483" y="2703704"/>
              <a:ext cx="2004711" cy="1420784"/>
            </a:xfrm>
            <a:custGeom>
              <a:avLst/>
              <a:gdLst/>
              <a:ahLst/>
              <a:cxnLst/>
              <a:rect l="l" t="t" r="r" b="b"/>
              <a:pathLst>
                <a:path w="7964979" h="5644962">
                  <a:moveTo>
                    <a:pt x="0" y="0"/>
                  </a:moveTo>
                  <a:lnTo>
                    <a:pt x="7964980" y="0"/>
                  </a:lnTo>
                  <a:lnTo>
                    <a:pt x="7964980" y="5644962"/>
                  </a:lnTo>
                  <a:lnTo>
                    <a:pt x="0" y="5644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655730-F41A-5164-3881-7E48DD22501C}"/>
                </a:ext>
              </a:extLst>
            </p:cNvPr>
            <p:cNvSpPr txBox="1"/>
            <p:nvPr/>
          </p:nvSpPr>
          <p:spPr>
            <a:xfrm>
              <a:off x="2100745" y="4094024"/>
              <a:ext cx="208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Arduino board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7EA9C4-B506-804D-86F6-643C647AFE40}"/>
                </a:ext>
              </a:extLst>
            </p:cNvPr>
            <p:cNvSpPr txBox="1"/>
            <p:nvPr/>
          </p:nvSpPr>
          <p:spPr>
            <a:xfrm>
              <a:off x="1691910" y="2703704"/>
              <a:ext cx="308098" cy="369332"/>
            </a:xfrm>
            <a:prstGeom prst="rect">
              <a:avLst/>
            </a:prstGeom>
            <a:solidFill>
              <a:srgbClr val="ED2B32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C32816-0DD3-93DC-69BB-1F3E79B7A0A6}"/>
              </a:ext>
            </a:extLst>
          </p:cNvPr>
          <p:cNvGrpSpPr/>
          <p:nvPr/>
        </p:nvGrpSpPr>
        <p:grpSpPr>
          <a:xfrm>
            <a:off x="5998741" y="2742898"/>
            <a:ext cx="3072610" cy="1803034"/>
            <a:chOff x="6810565" y="2742898"/>
            <a:chExt cx="3072610" cy="180303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607D9A4-524A-3D5B-E239-9A22EDAC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5" r="19465"/>
            <a:stretch/>
          </p:blipFill>
          <p:spPr>
            <a:xfrm>
              <a:off x="7597452" y="2791460"/>
              <a:ext cx="1324712" cy="134175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671B66-13C2-4270-BD96-30A6E3901183}"/>
                </a:ext>
              </a:extLst>
            </p:cNvPr>
            <p:cNvSpPr txBox="1"/>
            <p:nvPr/>
          </p:nvSpPr>
          <p:spPr>
            <a:xfrm>
              <a:off x="6810565" y="4176600"/>
              <a:ext cx="3072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L298N Motor Driver Module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AF9DB6-8AA4-7A3A-D6EE-4A1500AD7592}"/>
                </a:ext>
              </a:extLst>
            </p:cNvPr>
            <p:cNvSpPr txBox="1"/>
            <p:nvPr/>
          </p:nvSpPr>
          <p:spPr>
            <a:xfrm>
              <a:off x="7289354" y="2742898"/>
              <a:ext cx="308098" cy="369332"/>
            </a:xfrm>
            <a:prstGeom prst="rect">
              <a:avLst/>
            </a:prstGeom>
            <a:solidFill>
              <a:srgbClr val="ED2B32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5E6BDB-0033-88B8-1282-0B7E37BF2A7E}"/>
              </a:ext>
            </a:extLst>
          </p:cNvPr>
          <p:cNvGrpSpPr/>
          <p:nvPr/>
        </p:nvGrpSpPr>
        <p:grpSpPr>
          <a:xfrm>
            <a:off x="9227889" y="2223929"/>
            <a:ext cx="2084025" cy="2322003"/>
            <a:chOff x="8407214" y="2171817"/>
            <a:chExt cx="2084025" cy="2322003"/>
          </a:xfrm>
        </p:grpSpPr>
        <p:pic>
          <p:nvPicPr>
            <p:cNvPr id="12" name="Picture 11" descr="A group of colorful wires&#10;&#10;Description automatically generated">
              <a:extLst>
                <a:ext uri="{FF2B5EF4-FFF2-40B4-BE49-F238E27FC236}">
                  <a16:creationId xmlns:a16="http://schemas.microsoft.com/office/drawing/2014/main" id="{8424290F-5811-CF6D-716C-6286F0D4C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85441">
              <a:off x="8241804" y="2532721"/>
              <a:ext cx="2171615" cy="14498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D7C5B0-A347-A701-2683-2CDC732CF100}"/>
                </a:ext>
              </a:extLst>
            </p:cNvPr>
            <p:cNvSpPr txBox="1"/>
            <p:nvPr/>
          </p:nvSpPr>
          <p:spPr>
            <a:xfrm>
              <a:off x="8407214" y="4124488"/>
              <a:ext cx="208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Jumper wires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D40D98-7002-4676-F1CA-21F887AAF46C}"/>
                </a:ext>
              </a:extLst>
            </p:cNvPr>
            <p:cNvSpPr txBox="1"/>
            <p:nvPr/>
          </p:nvSpPr>
          <p:spPr>
            <a:xfrm>
              <a:off x="8751516" y="2703704"/>
              <a:ext cx="308098" cy="369332"/>
            </a:xfrm>
            <a:prstGeom prst="rect">
              <a:avLst/>
            </a:prstGeom>
            <a:solidFill>
              <a:srgbClr val="ED2B32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51D7DD-A68D-2407-5426-8BABA13BD3C2}"/>
              </a:ext>
            </a:extLst>
          </p:cNvPr>
          <p:cNvGrpSpPr/>
          <p:nvPr/>
        </p:nvGrpSpPr>
        <p:grpSpPr>
          <a:xfrm>
            <a:off x="4552738" y="4729614"/>
            <a:ext cx="2800594" cy="1965263"/>
            <a:chOff x="5886112" y="4691479"/>
            <a:chExt cx="2800594" cy="1965263"/>
          </a:xfrm>
        </p:grpSpPr>
        <p:pic>
          <p:nvPicPr>
            <p:cNvPr id="56" name="Picture 55" descr="A blue and yellow vehicle with wheels&#10;&#10;Description automatically generated">
              <a:extLst>
                <a:ext uri="{FF2B5EF4-FFF2-40B4-BE49-F238E27FC236}">
                  <a16:creationId xmlns:a16="http://schemas.microsoft.com/office/drawing/2014/main" id="{208A5563-16D3-362C-55CE-A06FD4D9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985" y="4959566"/>
              <a:ext cx="1361636" cy="1180733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8DAE516-5847-2B02-A148-B04BCA220F0B}"/>
                </a:ext>
              </a:extLst>
            </p:cNvPr>
            <p:cNvGrpSpPr/>
            <p:nvPr/>
          </p:nvGrpSpPr>
          <p:grpSpPr>
            <a:xfrm>
              <a:off x="5886112" y="4691479"/>
              <a:ext cx="2800594" cy="1965263"/>
              <a:chOff x="5886112" y="4691479"/>
              <a:chExt cx="2800594" cy="196526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A687CF-C0B1-B71C-646A-9AFD4EAA09EF}"/>
                  </a:ext>
                </a:extLst>
              </p:cNvPr>
              <p:cNvSpPr txBox="1"/>
              <p:nvPr/>
            </p:nvSpPr>
            <p:spPr>
              <a:xfrm>
                <a:off x="5886112" y="6287410"/>
                <a:ext cx="28005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Mobile Robot Chassis Kit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DC24A3-4EE2-97E1-A9C6-19406CCDD6C2}"/>
                  </a:ext>
                </a:extLst>
              </p:cNvPr>
              <p:cNvSpPr txBox="1"/>
              <p:nvPr/>
            </p:nvSpPr>
            <p:spPr>
              <a:xfrm>
                <a:off x="6497713" y="4691479"/>
                <a:ext cx="308098" cy="369332"/>
              </a:xfrm>
              <a:prstGeom prst="rect">
                <a:avLst/>
              </a:prstGeom>
              <a:solidFill>
                <a:srgbClr val="ED2B3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F31350A-1D86-6978-935A-E5A688217A5E}"/>
              </a:ext>
            </a:extLst>
          </p:cNvPr>
          <p:cNvGrpSpPr/>
          <p:nvPr/>
        </p:nvGrpSpPr>
        <p:grpSpPr>
          <a:xfrm>
            <a:off x="2179830" y="4573844"/>
            <a:ext cx="2084025" cy="2121033"/>
            <a:chOff x="1229863" y="4463356"/>
            <a:chExt cx="2084025" cy="2121033"/>
          </a:xfrm>
        </p:grpSpPr>
        <p:pic>
          <p:nvPicPr>
            <p:cNvPr id="22" name="Picture 21" descr="A blue cable with a black band&#10;&#10;Description automatically generated">
              <a:extLst>
                <a:ext uri="{FF2B5EF4-FFF2-40B4-BE49-F238E27FC236}">
                  <a16:creationId xmlns:a16="http://schemas.microsoft.com/office/drawing/2014/main" id="{43C00867-7766-D70E-20F1-E2BF87154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77"/>
            <a:stretch/>
          </p:blipFill>
          <p:spPr>
            <a:xfrm>
              <a:off x="1503847" y="4463356"/>
              <a:ext cx="1804207" cy="174147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3B4D25-425A-D89A-09BC-B81C9A3E74CF}"/>
                </a:ext>
              </a:extLst>
            </p:cNvPr>
            <p:cNvSpPr txBox="1"/>
            <p:nvPr/>
          </p:nvSpPr>
          <p:spPr>
            <a:xfrm>
              <a:off x="1229863" y="6215057"/>
              <a:ext cx="208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USB cable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D44E48-0A47-3777-D34A-6B8292D7D5D4}"/>
                </a:ext>
              </a:extLst>
            </p:cNvPr>
            <p:cNvSpPr txBox="1"/>
            <p:nvPr/>
          </p:nvSpPr>
          <p:spPr>
            <a:xfrm>
              <a:off x="1631576" y="4608903"/>
              <a:ext cx="308098" cy="369332"/>
            </a:xfrm>
            <a:prstGeom prst="rect">
              <a:avLst/>
            </a:prstGeom>
            <a:solidFill>
              <a:srgbClr val="ED2B32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8D7B525-3BFC-5D9D-EBF3-6357B7480F74}"/>
              </a:ext>
            </a:extLst>
          </p:cNvPr>
          <p:cNvGrpSpPr/>
          <p:nvPr/>
        </p:nvGrpSpPr>
        <p:grpSpPr>
          <a:xfrm>
            <a:off x="7642215" y="4719391"/>
            <a:ext cx="2084025" cy="1975486"/>
            <a:chOff x="8627217" y="4659959"/>
            <a:chExt cx="2084025" cy="1975486"/>
          </a:xfrm>
        </p:grpSpPr>
        <p:pic>
          <p:nvPicPr>
            <p:cNvPr id="58" name="Picture 57" descr="A black battery holder with red and black wires&#10;&#10;Description automatically generated">
              <a:extLst>
                <a:ext uri="{FF2B5EF4-FFF2-40B4-BE49-F238E27FC236}">
                  <a16:creationId xmlns:a16="http://schemas.microsoft.com/office/drawing/2014/main" id="{5C4A9588-BFFA-E5C9-3A2F-DB82A69AF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766" y="5050005"/>
              <a:ext cx="1279331" cy="129939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4A58F5-2786-4FB1-9F3C-946FC245F19B}"/>
                </a:ext>
              </a:extLst>
            </p:cNvPr>
            <p:cNvSpPr txBox="1"/>
            <p:nvPr/>
          </p:nvSpPr>
          <p:spPr>
            <a:xfrm>
              <a:off x="8627217" y="6266113"/>
              <a:ext cx="208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Battery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205C83-5DC2-9E8F-DB2A-A434863A8FCD}"/>
                </a:ext>
              </a:extLst>
            </p:cNvPr>
            <p:cNvSpPr txBox="1"/>
            <p:nvPr/>
          </p:nvSpPr>
          <p:spPr>
            <a:xfrm>
              <a:off x="8814435" y="4659959"/>
              <a:ext cx="308098" cy="369332"/>
            </a:xfrm>
            <a:prstGeom prst="rect">
              <a:avLst/>
            </a:prstGeom>
            <a:solidFill>
              <a:srgbClr val="ED2B32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D8B9E94-65B3-F338-4041-976CB47020E5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67" name="Rectangle 2">
              <a:extLst>
                <a:ext uri="{FF2B5EF4-FFF2-40B4-BE49-F238E27FC236}">
                  <a16:creationId xmlns:a16="http://schemas.microsoft.com/office/drawing/2014/main" id="{0EAD7EF0-957B-11F7-843E-3F1FC5228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</a:t>
              </a:r>
              <a:r>
                <a:rPr lang="en-US" altLang="en-US" sz="2400" b="1" dirty="0">
                  <a:solidFill>
                    <a:srgbClr val="EC2027"/>
                  </a:solidFill>
                  <a:latin typeface="Arial" panose="020B0604020202020204" pitchFamily="34" charset="0"/>
                </a:rPr>
                <a:t>1</a:t>
              </a: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6F35D82-6674-EEE7-4CBE-6C2E7ECA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latin typeface="Arial" panose="020B0604020202020204" pitchFamily="34" charset="0"/>
                </a:rPr>
                <a:t>Understanding the Components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09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C32816-0DD3-93DC-69BB-1F3E79B7A0A6}"/>
              </a:ext>
            </a:extLst>
          </p:cNvPr>
          <p:cNvGrpSpPr/>
          <p:nvPr/>
        </p:nvGrpSpPr>
        <p:grpSpPr>
          <a:xfrm>
            <a:off x="1837858" y="2384593"/>
            <a:ext cx="8857625" cy="2714835"/>
            <a:chOff x="7589954" y="2384593"/>
            <a:chExt cx="8857625" cy="27148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607D9A4-524A-3D5B-E239-9A22EDAC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5" r="19465"/>
            <a:stretch/>
          </p:blipFill>
          <p:spPr>
            <a:xfrm>
              <a:off x="13767234" y="2384593"/>
              <a:ext cx="2680345" cy="271483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671B66-13C2-4270-BD96-30A6E3901183}"/>
                </a:ext>
              </a:extLst>
            </p:cNvPr>
            <p:cNvSpPr txBox="1"/>
            <p:nvPr/>
          </p:nvSpPr>
          <p:spPr>
            <a:xfrm>
              <a:off x="7589954" y="2778921"/>
              <a:ext cx="3573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1. Why Motor Driver Module?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EAF1D-615F-49D8-F251-618DAD52E5C6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0E82A37-CFAC-4854-A80F-F608A8DF3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</a:t>
              </a:r>
              <a:r>
                <a:rPr lang="en-US" altLang="en-US" sz="2400" b="1" dirty="0">
                  <a:solidFill>
                    <a:srgbClr val="EC2027"/>
                  </a:solidFill>
                  <a:latin typeface="Arial" panose="020B0604020202020204" pitchFamily="34" charset="0"/>
                </a:rPr>
                <a:t>1</a:t>
              </a: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DADFCC-19BF-20FF-AD33-59AAA251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latin typeface="Arial" panose="020B0604020202020204" pitchFamily="34" charset="0"/>
                </a:rPr>
                <a:t>Understanding the Components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86C45A0-122F-E540-F5F3-34969E4B14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B8FBD2-95A3-7511-2DD2-5A5FECE87675}"/>
              </a:ext>
            </a:extLst>
          </p:cNvPr>
          <p:cNvSpPr txBox="1"/>
          <p:nvPr/>
        </p:nvSpPr>
        <p:spPr>
          <a:xfrm>
            <a:off x="1921068" y="3246359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Motor Driver</a:t>
            </a:r>
            <a:r>
              <a:rPr lang="en-US" dirty="0"/>
              <a:t> is an electronic component that controls the operation of DC motors, allowing you to </a:t>
            </a:r>
            <a:r>
              <a:rPr lang="en-US" b="1" dirty="0">
                <a:solidFill>
                  <a:srgbClr val="FF0000"/>
                </a:solidFill>
              </a:rPr>
              <a:t>control the speed and direction </a:t>
            </a:r>
            <a:r>
              <a:rPr lang="en-US" dirty="0"/>
              <a:t>of the motors using a low-power microcontroller, like an Arduino.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D71BF2-A48D-09D0-3463-EBF3434F8FEA}"/>
              </a:ext>
            </a:extLst>
          </p:cNvPr>
          <p:cNvSpPr txBox="1"/>
          <p:nvPr/>
        </p:nvSpPr>
        <p:spPr>
          <a:xfrm>
            <a:off x="1919138" y="47416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L298N</a:t>
            </a:r>
            <a:r>
              <a:rPr lang="en-US" dirty="0"/>
              <a:t> is a dual </a:t>
            </a:r>
            <a:r>
              <a:rPr lang="en-US" b="1" dirty="0">
                <a:solidFill>
                  <a:srgbClr val="FF0000"/>
                </a:solidFill>
              </a:rPr>
              <a:t>H-Bridge motor driver.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dirty="0"/>
              <a:t>An H-Bridge is a circuit that allows you to control the direction of a DC motor. </a:t>
            </a:r>
          </a:p>
        </p:txBody>
      </p:sp>
    </p:spTree>
    <p:extLst>
      <p:ext uri="{BB962C8B-B14F-4D97-AF65-F5344CB8AC3E}">
        <p14:creationId xmlns:p14="http://schemas.microsoft.com/office/powerpoint/2010/main" val="133110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otor&#10;&#10;Description automatically generated">
            <a:extLst>
              <a:ext uri="{FF2B5EF4-FFF2-40B4-BE49-F238E27FC236}">
                <a16:creationId xmlns:a16="http://schemas.microsoft.com/office/drawing/2014/main" id="{F54C74EC-D296-51C8-B17B-1691544EE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91" y="2484737"/>
            <a:ext cx="2298901" cy="3093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EAF1D-615F-49D8-F251-618DAD52E5C6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0E82A37-CFAC-4854-A80F-F608A8DF3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</a:t>
              </a:r>
              <a:r>
                <a:rPr lang="en-US" altLang="en-US" sz="2400" b="1" dirty="0">
                  <a:solidFill>
                    <a:srgbClr val="EC2027"/>
                  </a:solidFill>
                  <a:latin typeface="Arial" panose="020B0604020202020204" pitchFamily="34" charset="0"/>
                </a:rPr>
                <a:t>1</a:t>
              </a: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DADFCC-19BF-20FF-AD33-59AAA251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latin typeface="Arial" panose="020B0604020202020204" pitchFamily="34" charset="0"/>
                </a:rPr>
                <a:t>Understanding the Components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86C45A0-122F-E540-F5F3-34969E4B14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D71BF2-A48D-09D0-3463-EBF3434F8FEA}"/>
              </a:ext>
            </a:extLst>
          </p:cNvPr>
          <p:cNvSpPr txBox="1"/>
          <p:nvPr/>
        </p:nvSpPr>
        <p:spPr>
          <a:xfrm>
            <a:off x="1919138" y="27481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H-Bridge DC Motor Control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0FFE7-4E7F-56D2-7DE0-101E6B09B7D6}"/>
              </a:ext>
            </a:extLst>
          </p:cNvPr>
          <p:cNvSpPr txBox="1"/>
          <p:nvPr/>
        </p:nvSpPr>
        <p:spPr>
          <a:xfrm>
            <a:off x="1919138" y="3269810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</a:rPr>
              <a:t>For controlling the rotation direction, </a:t>
            </a:r>
            <a:r>
              <a:rPr lang="en-US" sz="1600" b="0" i="0" dirty="0">
                <a:solidFill>
                  <a:srgbClr val="ED2B32"/>
                </a:solidFill>
                <a:effectLst/>
              </a:rPr>
              <a:t>we just need to inverse the direction of the current flow through the motor, </a:t>
            </a:r>
            <a:r>
              <a:rPr lang="en-US" sz="1600" b="0" i="0" dirty="0">
                <a:effectLst/>
              </a:rPr>
              <a:t>and the most common method of doing that is by using an H-Bridge. An H-Bridge circuit contains four switching elements, transistors or </a:t>
            </a:r>
            <a:r>
              <a:rPr lang="en-US" sz="1600" b="0" i="0" strike="noStrike" dirty="0">
                <a:effectLst/>
              </a:rPr>
              <a:t>MOSFETs</a:t>
            </a:r>
            <a:r>
              <a:rPr lang="en-US" sz="1600" b="0" i="0" dirty="0">
                <a:effectLst/>
              </a:rPr>
              <a:t>, with the motor at the center forming an H-like configuration. By activating two particular switches at the same time we can change the direction of the current flow, thus change the rotation direction of the motor.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5D3815-25FD-932E-C458-8A73E582F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7905" y="4300861"/>
            <a:ext cx="167214" cy="1456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AE734B-8191-3655-E367-6AD7DFBC8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4305" y="3326121"/>
            <a:ext cx="167214" cy="145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0C0C73-3A37-E158-E96C-72C625395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4305" y="4321089"/>
            <a:ext cx="167214" cy="1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37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C32816-0DD3-93DC-69BB-1F3E79B7A0A6}"/>
              </a:ext>
            </a:extLst>
          </p:cNvPr>
          <p:cNvGrpSpPr/>
          <p:nvPr/>
        </p:nvGrpSpPr>
        <p:grpSpPr>
          <a:xfrm>
            <a:off x="1837858" y="2384593"/>
            <a:ext cx="8857625" cy="2714835"/>
            <a:chOff x="7589954" y="2384593"/>
            <a:chExt cx="8857625" cy="27148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607D9A4-524A-3D5B-E239-9A22EDAC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0" r="17090"/>
            <a:stretch/>
          </p:blipFill>
          <p:spPr>
            <a:xfrm>
              <a:off x="13767234" y="2384593"/>
              <a:ext cx="2680345" cy="271483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671B66-13C2-4270-BD96-30A6E3901183}"/>
                </a:ext>
              </a:extLst>
            </p:cNvPr>
            <p:cNvSpPr txBox="1"/>
            <p:nvPr/>
          </p:nvSpPr>
          <p:spPr>
            <a:xfrm>
              <a:off x="7589954" y="2778921"/>
              <a:ext cx="4111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2. Pins and Connections of L298N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EAF1D-615F-49D8-F251-618DAD52E5C6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0E82A37-CFAC-4854-A80F-F608A8DF3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</a:t>
              </a:r>
              <a:r>
                <a:rPr lang="en-US" altLang="en-US" sz="2400" b="1" dirty="0">
                  <a:solidFill>
                    <a:srgbClr val="EC2027"/>
                  </a:solidFill>
                  <a:latin typeface="Arial" panose="020B0604020202020204" pitchFamily="34" charset="0"/>
                </a:rPr>
                <a:t>1</a:t>
              </a: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DADFCC-19BF-20FF-AD33-59AAA251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latin typeface="Arial" panose="020B0604020202020204" pitchFamily="34" charset="0"/>
                </a:rPr>
                <a:t>Understanding the Components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86C45A0-122F-E540-F5F3-34969E4B14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0648445-FACA-5EF8-FEF0-EBFEDBEFB942}"/>
              </a:ext>
            </a:extLst>
          </p:cNvPr>
          <p:cNvGrpSpPr/>
          <p:nvPr/>
        </p:nvGrpSpPr>
        <p:grpSpPr>
          <a:xfrm>
            <a:off x="2240183" y="3246359"/>
            <a:ext cx="7341269" cy="954107"/>
            <a:chOff x="2240183" y="3246359"/>
            <a:chExt cx="7341269" cy="9541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B8FBD2-95A3-7511-2DD2-5A5FECE87675}"/>
                </a:ext>
              </a:extLst>
            </p:cNvPr>
            <p:cNvSpPr txBox="1"/>
            <p:nvPr/>
          </p:nvSpPr>
          <p:spPr>
            <a:xfrm>
              <a:off x="2240183" y="3246359"/>
              <a:ext cx="609407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[1] Input Control Pins:</a:t>
              </a:r>
            </a:p>
            <a:p>
              <a:endParaRPr lang="en-US" b="1" dirty="0">
                <a:solidFill>
                  <a:srgbClr val="FF0000"/>
                </a:solidFill>
              </a:endParaRPr>
            </a:p>
            <a:p>
              <a:endParaRPr 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D71BF2-A48D-09D0-3463-EBF3434F8FEA}"/>
                </a:ext>
              </a:extLst>
            </p:cNvPr>
            <p:cNvSpPr txBox="1"/>
            <p:nvPr/>
          </p:nvSpPr>
          <p:spPr>
            <a:xfrm>
              <a:off x="3485452" y="3569524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[A] IN1 and IN2 (for Motor 1)</a:t>
              </a:r>
            </a:p>
            <a:p>
              <a:r>
                <a:rPr lang="en-US" sz="1600" b="1" dirty="0"/>
                <a:t>[B] IN3 and IN4 (for Motor 2)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5A3765-D123-81F5-1077-402190DA1BA0}"/>
              </a:ext>
            </a:extLst>
          </p:cNvPr>
          <p:cNvSpPr txBox="1"/>
          <p:nvPr/>
        </p:nvSpPr>
        <p:spPr>
          <a:xfrm>
            <a:off x="2345689" y="4296010"/>
            <a:ext cx="6363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Role: </a:t>
            </a:r>
            <a:r>
              <a:rPr lang="en-US" b="1" dirty="0"/>
              <a:t>Control the direction of Motor 1 / Motor 2 (forward/reverse).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CEB9B-1EB6-9547-C20A-DACB6B7B3A5B}"/>
              </a:ext>
            </a:extLst>
          </p:cNvPr>
          <p:cNvSpPr txBox="1"/>
          <p:nvPr/>
        </p:nvSpPr>
        <p:spPr>
          <a:xfrm>
            <a:off x="2345688" y="5084052"/>
            <a:ext cx="6198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Depending on the </a:t>
            </a:r>
            <a:r>
              <a:rPr lang="en-US" b="1" dirty="0">
                <a:solidFill>
                  <a:srgbClr val="FF0000"/>
                </a:solidFill>
              </a:rPr>
              <a:t>HIGH</a:t>
            </a:r>
            <a:r>
              <a:rPr lang="en-US" b="1" dirty="0"/>
              <a:t>/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LOW</a:t>
            </a:r>
            <a:r>
              <a:rPr lang="en-US" b="1" dirty="0"/>
              <a:t> combination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IN1</a:t>
            </a:r>
            <a:r>
              <a:rPr lang="en-US" b="1" dirty="0"/>
              <a:t>,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IN2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IN3</a:t>
            </a:r>
            <a:r>
              <a:rPr lang="en-US" b="1" dirty="0"/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IN4</a:t>
            </a:r>
            <a:r>
              <a:rPr lang="en-US" b="1" dirty="0"/>
              <a:t> 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Motor 1</a:t>
            </a:r>
            <a:r>
              <a:rPr lang="en-US" b="1" dirty="0"/>
              <a:t>/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Motor 2 </a:t>
            </a:r>
            <a:r>
              <a:rPr lang="en-US" b="1" dirty="0"/>
              <a:t>can move forward or backward.</a:t>
            </a:r>
          </a:p>
        </p:txBody>
      </p:sp>
    </p:spTree>
    <p:extLst>
      <p:ext uri="{BB962C8B-B14F-4D97-AF65-F5344CB8AC3E}">
        <p14:creationId xmlns:p14="http://schemas.microsoft.com/office/powerpoint/2010/main" val="230195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C32816-0DD3-93DC-69BB-1F3E79B7A0A6}"/>
              </a:ext>
            </a:extLst>
          </p:cNvPr>
          <p:cNvGrpSpPr/>
          <p:nvPr/>
        </p:nvGrpSpPr>
        <p:grpSpPr>
          <a:xfrm>
            <a:off x="1837858" y="2384593"/>
            <a:ext cx="8857625" cy="2714835"/>
            <a:chOff x="7589954" y="2384593"/>
            <a:chExt cx="8857625" cy="27148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607D9A4-524A-3D5B-E239-9A22EDAC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0" r="17090"/>
            <a:stretch/>
          </p:blipFill>
          <p:spPr>
            <a:xfrm>
              <a:off x="13767234" y="2384593"/>
              <a:ext cx="2680345" cy="271483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671B66-13C2-4270-BD96-30A6E3901183}"/>
                </a:ext>
              </a:extLst>
            </p:cNvPr>
            <p:cNvSpPr txBox="1"/>
            <p:nvPr/>
          </p:nvSpPr>
          <p:spPr>
            <a:xfrm>
              <a:off x="7589954" y="2778921"/>
              <a:ext cx="4111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2. Pins and Connections of L298N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EAF1D-615F-49D8-F251-618DAD52E5C6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0E82A37-CFAC-4854-A80F-F608A8DF3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</a:t>
              </a:r>
              <a:r>
                <a:rPr lang="en-US" altLang="en-US" sz="2400" b="1" dirty="0">
                  <a:solidFill>
                    <a:srgbClr val="EC2027"/>
                  </a:solidFill>
                  <a:latin typeface="Arial" panose="020B0604020202020204" pitchFamily="34" charset="0"/>
                </a:rPr>
                <a:t>1</a:t>
              </a: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DADFCC-19BF-20FF-AD33-59AAA251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latin typeface="Arial" panose="020B0604020202020204" pitchFamily="34" charset="0"/>
                </a:rPr>
                <a:t>Understanding the Components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86C45A0-122F-E540-F5F3-34969E4B14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B8FBD2-95A3-7511-2DD2-5A5FECE87675}"/>
              </a:ext>
            </a:extLst>
          </p:cNvPr>
          <p:cNvSpPr txBox="1"/>
          <p:nvPr/>
        </p:nvSpPr>
        <p:spPr>
          <a:xfrm>
            <a:off x="2240183" y="3246359"/>
            <a:ext cx="6094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[2] Enable Pins (Speed Control):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D71BF2-A48D-09D0-3463-EBF3434F8FEA}"/>
              </a:ext>
            </a:extLst>
          </p:cNvPr>
          <p:cNvSpPr txBox="1"/>
          <p:nvPr/>
        </p:nvSpPr>
        <p:spPr>
          <a:xfrm>
            <a:off x="2240183" y="3582274"/>
            <a:ext cx="48783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These pins control the speed of the motors using </a:t>
            </a:r>
            <a:r>
              <a:rPr lang="en-US" sz="1600" b="1" dirty="0"/>
              <a:t>PWM signals</a:t>
            </a:r>
            <a:r>
              <a:rPr lang="en-US" sz="1600" dirty="0"/>
              <a:t> from the Arduino.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D1D6B38-DEC5-ED12-7F13-B664F61B9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5345" y="4381926"/>
            <a:ext cx="633979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en-US" sz="1600" b="1" dirty="0">
                <a:latin typeface="Arial" panose="020B0604020202020204" pitchFamily="34" charset="0"/>
              </a:rPr>
              <a:t>A]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 (Enable A)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This pin enables or disables Motor 1. By connecting it to a PWM pin on the Arduino and using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ED2B32"/>
                </a:solidFill>
                <a:effectLst/>
                <a:latin typeface="Arial Unicode MS"/>
              </a:rPr>
              <a:t>analogWrite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ED2B32"/>
                </a:solidFill>
                <a:effectLst/>
                <a:latin typeface="Arial Unicode MS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you can control the speed of Motor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[B] ENB (Enable B)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This pin enables or disables Motor 2. It can also be connected to a PWM pin to control Motor 2's speed. </a:t>
            </a:r>
          </a:p>
        </p:txBody>
      </p:sp>
    </p:spTree>
    <p:extLst>
      <p:ext uri="{BB962C8B-B14F-4D97-AF65-F5344CB8AC3E}">
        <p14:creationId xmlns:p14="http://schemas.microsoft.com/office/powerpoint/2010/main" val="152840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C32816-0DD3-93DC-69BB-1F3E79B7A0A6}"/>
              </a:ext>
            </a:extLst>
          </p:cNvPr>
          <p:cNvGrpSpPr/>
          <p:nvPr/>
        </p:nvGrpSpPr>
        <p:grpSpPr>
          <a:xfrm>
            <a:off x="1837858" y="2384593"/>
            <a:ext cx="8857625" cy="2714835"/>
            <a:chOff x="7589954" y="2384593"/>
            <a:chExt cx="8857625" cy="27148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607D9A4-524A-3D5B-E239-9A22EDAC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0" r="17090"/>
            <a:stretch/>
          </p:blipFill>
          <p:spPr>
            <a:xfrm>
              <a:off x="13767234" y="2384593"/>
              <a:ext cx="2680345" cy="271483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671B66-13C2-4270-BD96-30A6E3901183}"/>
                </a:ext>
              </a:extLst>
            </p:cNvPr>
            <p:cNvSpPr txBox="1"/>
            <p:nvPr/>
          </p:nvSpPr>
          <p:spPr>
            <a:xfrm>
              <a:off x="7589954" y="2778921"/>
              <a:ext cx="4111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2. Pins and Connections of L298N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EAF1D-615F-49D8-F251-618DAD52E5C6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0E82A37-CFAC-4854-A80F-F608A8DF3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</a:t>
              </a:r>
              <a:r>
                <a:rPr lang="en-US" altLang="en-US" sz="2400" b="1" dirty="0">
                  <a:solidFill>
                    <a:srgbClr val="EC2027"/>
                  </a:solidFill>
                  <a:latin typeface="Arial" panose="020B0604020202020204" pitchFamily="34" charset="0"/>
                </a:rPr>
                <a:t>1</a:t>
              </a: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DADFCC-19BF-20FF-AD33-59AAA251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latin typeface="Arial" panose="020B0604020202020204" pitchFamily="34" charset="0"/>
                </a:rPr>
                <a:t>Understanding the Components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86C45A0-122F-E540-F5F3-34969E4B14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0648445-FACA-5EF8-FEF0-EBFEDBEFB942}"/>
              </a:ext>
            </a:extLst>
          </p:cNvPr>
          <p:cNvGrpSpPr/>
          <p:nvPr/>
        </p:nvGrpSpPr>
        <p:grpSpPr>
          <a:xfrm>
            <a:off x="2240183" y="3246359"/>
            <a:ext cx="7341269" cy="1154162"/>
            <a:chOff x="2240183" y="3246359"/>
            <a:chExt cx="7341269" cy="11541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B8FBD2-95A3-7511-2DD2-5A5FECE87675}"/>
                </a:ext>
              </a:extLst>
            </p:cNvPr>
            <p:cNvSpPr txBox="1"/>
            <p:nvPr/>
          </p:nvSpPr>
          <p:spPr>
            <a:xfrm>
              <a:off x="2240183" y="3246359"/>
              <a:ext cx="60940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[3] Power Pins:</a:t>
              </a:r>
            </a:p>
            <a:p>
              <a:endParaRPr 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D71BF2-A48D-09D0-3463-EBF3434F8FEA}"/>
                </a:ext>
              </a:extLst>
            </p:cNvPr>
            <p:cNvSpPr txBox="1"/>
            <p:nvPr/>
          </p:nvSpPr>
          <p:spPr>
            <a:xfrm>
              <a:off x="3485452" y="3569524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[A] 12V</a:t>
              </a:r>
            </a:p>
            <a:p>
              <a:r>
                <a:rPr lang="en-US" sz="1600" b="1" dirty="0"/>
                <a:t>[B] GND (Ground)</a:t>
              </a:r>
            </a:p>
            <a:p>
              <a:r>
                <a:rPr lang="en-US" sz="1600" b="1" dirty="0"/>
                <a:t>[C] 5V</a:t>
              </a:r>
              <a:endParaRPr lang="en-US" sz="2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B957B1-0494-47BA-4C1C-A86B8AF40B40}"/>
              </a:ext>
            </a:extLst>
          </p:cNvPr>
          <p:cNvGrpSpPr/>
          <p:nvPr/>
        </p:nvGrpSpPr>
        <p:grpSpPr>
          <a:xfrm>
            <a:off x="2240183" y="4468659"/>
            <a:ext cx="7341269" cy="907940"/>
            <a:chOff x="2240183" y="4468659"/>
            <a:chExt cx="7341269" cy="9079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0C4A60-255C-A793-E48F-1ED9A2FCE18F}"/>
                </a:ext>
              </a:extLst>
            </p:cNvPr>
            <p:cNvSpPr txBox="1"/>
            <p:nvPr/>
          </p:nvSpPr>
          <p:spPr>
            <a:xfrm>
              <a:off x="2240183" y="4468659"/>
              <a:ext cx="60940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[4] Motor Control Pins:</a:t>
              </a:r>
            </a:p>
            <a:p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5A3765-D123-81F5-1077-402190DA1BA0}"/>
                </a:ext>
              </a:extLst>
            </p:cNvPr>
            <p:cNvSpPr txBox="1"/>
            <p:nvPr/>
          </p:nvSpPr>
          <p:spPr>
            <a:xfrm>
              <a:off x="3485452" y="4791824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[A] OUT1 and OUT2</a:t>
              </a:r>
            </a:p>
            <a:p>
              <a:r>
                <a:rPr lang="en-US" sz="1600" b="1" dirty="0"/>
                <a:t>[B] OUT3 and OUT4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791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C32816-0DD3-93DC-69BB-1F3E79B7A0A6}"/>
              </a:ext>
            </a:extLst>
          </p:cNvPr>
          <p:cNvGrpSpPr/>
          <p:nvPr/>
        </p:nvGrpSpPr>
        <p:grpSpPr>
          <a:xfrm>
            <a:off x="1837858" y="2384593"/>
            <a:ext cx="8857625" cy="2714835"/>
            <a:chOff x="7589954" y="2384593"/>
            <a:chExt cx="8857625" cy="27148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607D9A4-524A-3D5B-E239-9A22EDAC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0" r="17090"/>
            <a:stretch/>
          </p:blipFill>
          <p:spPr>
            <a:xfrm>
              <a:off x="13767234" y="2384593"/>
              <a:ext cx="2680345" cy="271483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671B66-13C2-4270-BD96-30A6E3901183}"/>
                </a:ext>
              </a:extLst>
            </p:cNvPr>
            <p:cNvSpPr txBox="1"/>
            <p:nvPr/>
          </p:nvSpPr>
          <p:spPr>
            <a:xfrm>
              <a:off x="7589954" y="2778921"/>
              <a:ext cx="3009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3. How the L298N Works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EAF1D-615F-49D8-F251-618DAD52E5C6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0E82A37-CFAC-4854-A80F-F608A8DF3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</a:t>
              </a:r>
              <a:r>
                <a:rPr lang="en-US" altLang="en-US" sz="2400" b="1" dirty="0">
                  <a:solidFill>
                    <a:srgbClr val="EC2027"/>
                  </a:solidFill>
                  <a:latin typeface="Arial" panose="020B0604020202020204" pitchFamily="34" charset="0"/>
                </a:rPr>
                <a:t>1</a:t>
              </a: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DADFCC-19BF-20FF-AD33-59AAA251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latin typeface="Arial" panose="020B0604020202020204" pitchFamily="34" charset="0"/>
                </a:rPr>
                <a:t>Understanding the Components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86C45A0-122F-E540-F5F3-34969E4B14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F0FBB16-DB87-F4B8-1F16-8DED70F7F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185" y="3202728"/>
            <a:ext cx="7799020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ED2B32"/>
                </a:solidFill>
                <a:effectLst/>
                <a:latin typeface="Arial" panose="020B0604020202020204" pitchFamily="34" charset="0"/>
              </a:rPr>
              <a:t>Motor Direction</a:t>
            </a:r>
            <a:endParaRPr lang="en-US" altLang="en-US" b="1" dirty="0">
              <a:solidFill>
                <a:srgbClr val="ED2B32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motor has two input pins (e.g., IN1/IN2 for Motor 1).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setting one pin HIGH and the other LOW,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control the direction in which the motor spins.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example: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IN1 HIGH, IN2 LOW → Motor moves forward.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IN1 LOW, IN2 HIGH → Motor moves backward.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ED2B32"/>
                </a:solidFill>
                <a:effectLst/>
                <a:latin typeface="Arial" panose="020B0604020202020204" pitchFamily="34" charset="0"/>
              </a:rPr>
              <a:t>Motor Speed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ED2B3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ENA and ENB pins are used to control the speed of the motors using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PWM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applying a PWM signal (with a value between 0 and 255) to these pins,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can vary the motor speed. A value of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turns the motor off, and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255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runs it at full speed.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3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CF453F-6F1B-0642-2816-E94D84E2AF1A}"/>
              </a:ext>
            </a:extLst>
          </p:cNvPr>
          <p:cNvGrpSpPr/>
          <p:nvPr/>
        </p:nvGrpSpPr>
        <p:grpSpPr>
          <a:xfrm>
            <a:off x="1104218" y="1714703"/>
            <a:ext cx="10336543" cy="461666"/>
            <a:chOff x="1104218" y="1810050"/>
            <a:chExt cx="10336543" cy="461666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03B13FEC-DBBA-0832-9AC5-0615BC056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2: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5285D9-8CE7-5EA9-D674-5C7A04F81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latin typeface="Arial" panose="020B0604020202020204" pitchFamily="34" charset="0"/>
                </a:rPr>
                <a:t>Circuit Setup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5DA9C7-17C6-4777-CDFC-B7C29BEFF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105" y="2239114"/>
            <a:ext cx="696024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ED2B32"/>
                </a:solidFill>
                <a:effectLst/>
                <a:latin typeface="Arial" panose="020B0604020202020204" pitchFamily="34" charset="0"/>
              </a:rPr>
              <a:t>Right Motor (Motor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IN1 (Motor 1) ← Arduino Pin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IN2 (Motor 1) ← Arduino Pin 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 (Motor 1) ← Arduino Pin 2 (PWM Pin)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OUT1 and OUT2 ← Motor 1 Pin 1-2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C4314-5645-1214-6753-3F85CA0B5AC1}"/>
              </a:ext>
            </a:extLst>
          </p:cNvPr>
          <p:cNvSpPr txBox="1"/>
          <p:nvPr/>
        </p:nvSpPr>
        <p:spPr>
          <a:xfrm>
            <a:off x="1878105" y="3723204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ED2B32"/>
                </a:solidFill>
                <a:effectLst/>
                <a:latin typeface="Arial" panose="020B0604020202020204" pitchFamily="34" charset="0"/>
              </a:rPr>
              <a:t>Left Motor (Motor 2)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ED2B3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IN3 (Motor 2) ← Arduino Pin 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IN4 (Motor 2) ← Arduino Pin 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ENB (Motor 2) ← Arduino Pin 7 (PWM Pin)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OUT3 and OUT4 ← Motor 2 Pin 1-2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382F9-271A-7112-890B-CFF5CB2ABE2E}"/>
              </a:ext>
            </a:extLst>
          </p:cNvPr>
          <p:cNvSpPr txBox="1"/>
          <p:nvPr/>
        </p:nvSpPr>
        <p:spPr>
          <a:xfrm>
            <a:off x="1878105" y="5207294"/>
            <a:ext cx="7167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ED2B32"/>
                </a:solidFill>
                <a:effectLst/>
                <a:latin typeface="Arial" panose="020B0604020202020204" pitchFamily="34" charset="0"/>
              </a:rPr>
              <a:t>Battery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positive terminal ← 12V pin on the L298N.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negative terminal ← GND pin on the L298N and Arduino.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5V terminal ← Arduino Pin 5V/VIN</a:t>
            </a:r>
          </a:p>
        </p:txBody>
      </p:sp>
    </p:spTree>
    <p:extLst>
      <p:ext uri="{BB962C8B-B14F-4D97-AF65-F5344CB8AC3E}">
        <p14:creationId xmlns:p14="http://schemas.microsoft.com/office/powerpoint/2010/main" val="307677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72305-B711-DD07-75FE-DDCF3E7D6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A9498-B40B-006F-127F-BB3B9BCEC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BF6A18-A83E-622B-4378-D20BE2578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218049">
            <a:off x="2998886" y="359341"/>
            <a:ext cx="5925456" cy="5925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9740F-EA13-1D55-6FC4-B2CFDA56F237}"/>
              </a:ext>
            </a:extLst>
          </p:cNvPr>
          <p:cNvSpPr txBox="1"/>
          <p:nvPr/>
        </p:nvSpPr>
        <p:spPr>
          <a:xfrm>
            <a:off x="3392129" y="6037287"/>
            <a:ext cx="5407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ptos SemiBold" panose="020F0502020204030204" pitchFamily="34" charset="0"/>
                <a:ea typeface="Adobe Fan Heiti Std B" panose="020B0700000000000000" pitchFamily="34" charset="-128"/>
                <a:cs typeface="Adobe Arabic" panose="02040503050201020203" pitchFamily="18" charset="-78"/>
              </a:rPr>
              <a:t>Robotics Club - Workshop 1</a:t>
            </a:r>
            <a:endParaRPr lang="en-EG" sz="2000" b="1" dirty="0">
              <a:solidFill>
                <a:schemeClr val="bg1"/>
              </a:solidFill>
              <a:latin typeface="Aptos SemiBold" panose="020F0502020204030204" pitchFamily="34" charset="0"/>
              <a:ea typeface="Adobe Fan Heiti Std B" panose="020B07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017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90081EB-BBAF-A1B3-9B1D-406B0BF67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218" y="1714704"/>
            <a:ext cx="88459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EC2027"/>
                </a:solidFill>
                <a:effectLst/>
                <a:latin typeface="Arial" panose="020B0604020202020204" pitchFamily="34" charset="0"/>
              </a:rPr>
              <a:t>Step 2: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01B25B-558F-A4F2-29C5-2E0C5B7CC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774" y="1714703"/>
            <a:ext cx="88459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Circuit Setup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group of electronic components&#10;&#10;Description automatically generated">
            <a:extLst>
              <a:ext uri="{FF2B5EF4-FFF2-40B4-BE49-F238E27FC236}">
                <a16:creationId xmlns:a16="http://schemas.microsoft.com/office/drawing/2014/main" id="{0406BD17-58A3-AB3E-18DC-B328F17E9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81" y="2500500"/>
            <a:ext cx="4759053" cy="3461130"/>
          </a:xfrm>
          <a:prstGeom prst="rect">
            <a:avLst/>
          </a:prstGeom>
        </p:spPr>
      </p:pic>
      <p:pic>
        <p:nvPicPr>
          <p:cNvPr id="12" name="Picture 11" descr="A group of electronic components&#10;&#10;Description automatically generated">
            <a:extLst>
              <a:ext uri="{FF2B5EF4-FFF2-40B4-BE49-F238E27FC236}">
                <a16:creationId xmlns:a16="http://schemas.microsoft.com/office/drawing/2014/main" id="{962ED64C-98BE-4DF0-CF04-41EC9BA63E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81" y="2500500"/>
            <a:ext cx="4759053" cy="3461130"/>
          </a:xfrm>
          <a:prstGeom prst="rect">
            <a:avLst/>
          </a:prstGeom>
        </p:spPr>
      </p:pic>
      <p:pic>
        <p:nvPicPr>
          <p:cNvPr id="10" name="Picture 9" descr="A diagram of a circuit board&#10;&#10;Description automatically generated">
            <a:extLst>
              <a:ext uri="{FF2B5EF4-FFF2-40B4-BE49-F238E27FC236}">
                <a16:creationId xmlns:a16="http://schemas.microsoft.com/office/drawing/2014/main" id="{9B5AA8EA-0A0C-92C2-DB5D-9CBA63E970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81" y="2500500"/>
            <a:ext cx="4759053" cy="3461130"/>
          </a:xfrm>
          <a:prstGeom prst="rect">
            <a:avLst/>
          </a:prstGeom>
        </p:spPr>
      </p:pic>
      <p:pic>
        <p:nvPicPr>
          <p:cNvPr id="3" name="Picture 2" descr="A circuit board with wires and a battery&#10;&#10;Description automatically generated">
            <a:extLst>
              <a:ext uri="{FF2B5EF4-FFF2-40B4-BE49-F238E27FC236}">
                <a16:creationId xmlns:a16="http://schemas.microsoft.com/office/drawing/2014/main" id="{08CB4DEB-9026-0262-5F25-C041E740D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81" y="2500500"/>
            <a:ext cx="4759053" cy="3461130"/>
          </a:xfrm>
          <a:prstGeom prst="rect">
            <a:avLst/>
          </a:prstGeom>
        </p:spPr>
      </p:pic>
      <p:pic>
        <p:nvPicPr>
          <p:cNvPr id="19" name="Picture 18" descr="A circuit board with wires and a motor&#10;&#10;Description automatically generated">
            <a:extLst>
              <a:ext uri="{FF2B5EF4-FFF2-40B4-BE49-F238E27FC236}">
                <a16:creationId xmlns:a16="http://schemas.microsoft.com/office/drawing/2014/main" id="{C6062FEB-6322-F050-F4D4-08DD800525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81" y="2500500"/>
            <a:ext cx="6150716" cy="34611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24ADAC-8B21-B2EB-78AF-0ED553802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8935" y="5823498"/>
            <a:ext cx="2402957" cy="3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8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CF453F-6F1B-0642-2816-E94D84E2AF1A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03B13FEC-DBBA-0832-9AC5-0615BC056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3: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5285D9-8CE7-5EA9-D674-5C7A04F81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Cod</a:t>
              </a:r>
              <a:r>
                <a:rPr lang="en-US" altLang="en-US" sz="2400" b="1" dirty="0">
                  <a:latin typeface="Arial" panose="020B0604020202020204" pitchFamily="34" charset="0"/>
                </a:rPr>
                <a:t>e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9E055A-CD89-7A00-448E-961A50D44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259" y="2814292"/>
            <a:ext cx="6220693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5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CF453F-6F1B-0642-2816-E94D84E2AF1A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03B13FEC-DBBA-0832-9AC5-0615BC056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3: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5285D9-8CE7-5EA9-D674-5C7A04F81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Cod</a:t>
              </a:r>
              <a:r>
                <a:rPr lang="en-US" altLang="en-US" sz="2400" b="1" dirty="0">
                  <a:latin typeface="Arial" panose="020B0604020202020204" pitchFamily="34" charset="0"/>
                </a:rPr>
                <a:t>e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E9F5F-5F6B-2CA9-B68B-02BD21F2D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969" y="2832121"/>
            <a:ext cx="6868484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4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CF453F-6F1B-0642-2816-E94D84E2AF1A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03B13FEC-DBBA-0832-9AC5-0615BC056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3: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5285D9-8CE7-5EA9-D674-5C7A04F81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Cod</a:t>
              </a:r>
              <a:r>
                <a:rPr lang="en-US" altLang="en-US" sz="2400" b="1" dirty="0">
                  <a:latin typeface="Arial" panose="020B0604020202020204" pitchFamily="34" charset="0"/>
                </a:rPr>
                <a:t>e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8DB1E-A614-7908-40C2-4BAFE08F5E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3868"/>
          <a:stretch/>
        </p:blipFill>
        <p:spPr>
          <a:xfrm>
            <a:off x="1811534" y="2967697"/>
            <a:ext cx="8568931" cy="15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3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CF453F-6F1B-0642-2816-E94D84E2AF1A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03B13FEC-DBBA-0832-9AC5-0615BC056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3: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5285D9-8CE7-5EA9-D674-5C7A04F81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Cod</a:t>
              </a:r>
              <a:r>
                <a:rPr lang="en-US" altLang="en-US" sz="2400" b="1" dirty="0">
                  <a:latin typeface="Arial" panose="020B0604020202020204" pitchFamily="34" charset="0"/>
                </a:rPr>
                <a:t>e</a:t>
              </a:r>
              <a:endPara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7AF0E-19B2-A140-B7D8-A7FAAF9E6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37" y="2832121"/>
            <a:ext cx="696374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1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CF453F-6F1B-0642-2816-E94D84E2AF1A}"/>
              </a:ext>
            </a:extLst>
          </p:cNvPr>
          <p:cNvGrpSpPr/>
          <p:nvPr/>
        </p:nvGrpSpPr>
        <p:grpSpPr>
          <a:xfrm>
            <a:off x="1104218" y="2126183"/>
            <a:ext cx="10336543" cy="461666"/>
            <a:chOff x="1104218" y="1810050"/>
            <a:chExt cx="10336543" cy="461666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03B13FEC-DBBA-0832-9AC5-0615BC056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218" y="1810051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00100" lvl="1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EC2027"/>
                  </a:solidFill>
                  <a:effectLst/>
                  <a:latin typeface="Arial" panose="020B0604020202020204" pitchFamily="34" charset="0"/>
                </a:rPr>
                <a:t>Step 4: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5285D9-8CE7-5EA9-D674-5C7A04F81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4" y="1810050"/>
              <a:ext cx="8845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Upload the Code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CD64225-AB7C-097E-4411-93127C98CC4E}"/>
              </a:ext>
            </a:extLst>
          </p:cNvPr>
          <p:cNvSpPr txBox="1"/>
          <p:nvPr/>
        </p:nvSpPr>
        <p:spPr>
          <a:xfrm>
            <a:off x="1104218" y="981004"/>
            <a:ext cx="484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6. Setting Up First Project </a:t>
            </a:r>
            <a:endParaRPr lang="en-EG" sz="3200" b="1" dirty="0">
              <a:solidFill>
                <a:srgbClr val="EC2027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8C1B2A-0EBB-5225-DB7A-3DE73B0F0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795" y="2587848"/>
            <a:ext cx="9474779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the Arduino IDE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 the Arduino board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 the correct board and 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D2B32"/>
                </a:solidFill>
                <a:effectLst/>
                <a:latin typeface="Arial" panose="020B0604020202020204" pitchFamily="34" charset="0"/>
              </a:rPr>
              <a:t>Tools &gt; Board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select the correct Arduino mode</a:t>
            </a:r>
            <a:r>
              <a:rPr lang="en-US" altLang="en-US" dirty="0">
                <a:latin typeface="Arial" panose="020B0604020202020204" pitchFamily="34" charset="0"/>
              </a:rPr>
              <a:t>l.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D2B32"/>
                </a:solidFill>
                <a:effectLst/>
                <a:latin typeface="Arial" panose="020B0604020202020204" pitchFamily="34" charset="0"/>
              </a:rPr>
              <a:t>Tools &gt; 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D2B3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select the COM port.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Copy and paste the 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into the Arduino IDE.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 button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0874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6A83A5-8760-5960-B0BB-B288A92AA7D0}"/>
              </a:ext>
            </a:extLst>
          </p:cNvPr>
          <p:cNvGrpSpPr/>
          <p:nvPr/>
        </p:nvGrpSpPr>
        <p:grpSpPr>
          <a:xfrm rot="2034960">
            <a:off x="9973266" y="152205"/>
            <a:ext cx="999401" cy="999401"/>
            <a:chOff x="2976271" y="339927"/>
            <a:chExt cx="5960328" cy="59603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6C4ECF-112F-FEEA-9424-BB7EE1926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218049">
              <a:off x="2976271" y="339927"/>
              <a:ext cx="5960328" cy="59603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055377-CB18-5213-FE72-BC667D44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700" y="2239700"/>
              <a:ext cx="2378600" cy="23786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FA30D3-A809-C389-96E2-B69A7EB2B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pic>
        <p:nvPicPr>
          <p:cNvPr id="3" name="Picture 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02D06B0F-2F41-E2ED-82DC-FBB0D326B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75" y="1352375"/>
            <a:ext cx="4153250" cy="4153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95C8D5-A79B-99FA-2153-B82DEDC2A241}"/>
              </a:ext>
            </a:extLst>
          </p:cNvPr>
          <p:cNvSpPr txBox="1"/>
          <p:nvPr/>
        </p:nvSpPr>
        <p:spPr>
          <a:xfrm>
            <a:off x="3048000" y="964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EC2027"/>
                </a:solidFill>
              </a:rPr>
              <a:t>Drive Link</a:t>
            </a:r>
            <a:endParaRPr lang="en-EG" sz="3600" b="1" dirty="0">
              <a:solidFill>
                <a:srgbClr val="EC20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5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656258-6D7B-67B0-CEB2-10B8018FE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A9498-B40B-006F-127F-BB3B9BCEC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3AB5F1-ACAB-D02E-BC5D-28A59707477F}"/>
              </a:ext>
            </a:extLst>
          </p:cNvPr>
          <p:cNvSpPr txBox="1"/>
          <p:nvPr/>
        </p:nvSpPr>
        <p:spPr>
          <a:xfrm>
            <a:off x="3861775" y="1427925"/>
            <a:ext cx="44684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Thank You.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9740F-EA13-1D55-6FC4-B2CFDA56F237}"/>
              </a:ext>
            </a:extLst>
          </p:cNvPr>
          <p:cNvSpPr txBox="1"/>
          <p:nvPr/>
        </p:nvSpPr>
        <p:spPr>
          <a:xfrm>
            <a:off x="3392129" y="6013588"/>
            <a:ext cx="5407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ptos SemiBold" panose="020F0502020204030204" pitchFamily="34" charset="0"/>
                <a:ea typeface="Adobe Fan Heiti Std B" panose="020B0700000000000000" pitchFamily="34" charset="-128"/>
                <a:cs typeface="Adobe Arabic" panose="02040503050201020203" pitchFamily="18" charset="-78"/>
              </a:rPr>
              <a:t>Robotics Club - Workshop 1</a:t>
            </a:r>
            <a:endParaRPr lang="en-EG" sz="2000" b="1" dirty="0">
              <a:solidFill>
                <a:schemeClr val="bg1"/>
              </a:solidFill>
              <a:latin typeface="Aptos SemiBold" panose="020F0502020204030204" pitchFamily="34" charset="0"/>
              <a:ea typeface="Adobe Fan Heiti Std B" panose="020B0700000000000000" pitchFamily="34" charset="-128"/>
              <a:cs typeface="Adobe Arabic" panose="02040503050201020203" pitchFamily="18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9594D2-0856-871C-7920-7567908CC9FE}"/>
              </a:ext>
            </a:extLst>
          </p:cNvPr>
          <p:cNvGrpSpPr/>
          <p:nvPr/>
        </p:nvGrpSpPr>
        <p:grpSpPr>
          <a:xfrm>
            <a:off x="5869077" y="2951468"/>
            <a:ext cx="2013282" cy="2013282"/>
            <a:chOff x="2976271" y="339927"/>
            <a:chExt cx="5960328" cy="59603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44DF51-D191-A65D-C8CA-9E9DA10FF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218049">
              <a:off x="2976271" y="339927"/>
              <a:ext cx="5960328" cy="59603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0B4779-ACD3-DF1C-8495-34E4F582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700" y="2239700"/>
              <a:ext cx="2378600" cy="23786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2B848B-5C7A-FF56-8534-F0997F0484D1}"/>
              </a:ext>
            </a:extLst>
          </p:cNvPr>
          <p:cNvSpPr txBox="1"/>
          <p:nvPr/>
        </p:nvSpPr>
        <p:spPr>
          <a:xfrm>
            <a:off x="3392129" y="5029965"/>
            <a:ext cx="5407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ptos SemiBold" panose="020F0502020204030204" pitchFamily="34" charset="0"/>
                <a:ea typeface="Adobe Fan Heiti Std B" panose="020B0700000000000000" pitchFamily="34" charset="-128"/>
                <a:cs typeface="Adobe Arabic" panose="02040503050201020203" pitchFamily="18" charset="-78"/>
              </a:rPr>
              <a:t>Youssef Adel </a:t>
            </a:r>
            <a:endParaRPr lang="en-EG" sz="2800" b="1" dirty="0">
              <a:solidFill>
                <a:schemeClr val="bg1"/>
              </a:solidFill>
              <a:latin typeface="Aptos SemiBold" panose="020F0502020204030204" pitchFamily="34" charset="0"/>
              <a:ea typeface="Adobe Fan Heiti Std B" panose="020B07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03138-B10A-31F4-AE0B-8D91A28E8F4A}"/>
              </a:ext>
            </a:extLst>
          </p:cNvPr>
          <p:cNvSpPr txBox="1"/>
          <p:nvPr/>
        </p:nvSpPr>
        <p:spPr>
          <a:xfrm>
            <a:off x="8377104" y="275025"/>
            <a:ext cx="20057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ptos SemiBold" panose="020F0502020204030204" pitchFamily="34" charset="0"/>
                <a:ea typeface="Adobe Fan Heiti Std B" panose="020B0700000000000000" pitchFamily="34" charset="-128"/>
                <a:cs typeface="Adobe Arabic" panose="02040503050201020203" pitchFamily="18" charset="-7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</a:t>
            </a:r>
            <a:r>
              <a:rPr lang="en-US" sz="1600" b="1" dirty="0">
                <a:solidFill>
                  <a:srgbClr val="96607D"/>
                </a:solidFill>
                <a:latin typeface="Aptos SemiBold" panose="020F0502020204030204" pitchFamily="34" charset="0"/>
                <a:ea typeface="Adobe Fan Heiti Std B" panose="020B0700000000000000" pitchFamily="34" charset="-128"/>
                <a:cs typeface="Adobe Arabic" panose="02040503050201020203" pitchFamily="18" charset="-7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EG" sz="1600" b="1" dirty="0">
              <a:solidFill>
                <a:schemeClr val="bg1"/>
              </a:solidFill>
              <a:latin typeface="Aptos SemiBold" panose="020F0502020204030204" pitchFamily="34" charset="0"/>
              <a:ea typeface="Adobe Fan Heiti Std B" panose="020B07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11FE9A-329A-3365-B28E-413ADC706789}"/>
              </a:ext>
            </a:extLst>
          </p:cNvPr>
          <p:cNvSpPr txBox="1"/>
          <p:nvPr/>
        </p:nvSpPr>
        <p:spPr>
          <a:xfrm>
            <a:off x="9471742" y="275025"/>
            <a:ext cx="20057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ptos SemiBold" panose="020F0502020204030204" pitchFamily="34" charset="0"/>
                <a:ea typeface="Adobe Fan Heiti Std B" panose="020B0700000000000000" pitchFamily="34" charset="-128"/>
                <a:cs typeface="Adobe Arabic" panose="02040503050201020203" pitchFamily="18" charset="-7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sz="1600" b="1" dirty="0">
                <a:solidFill>
                  <a:schemeClr val="bg1"/>
                </a:solidFill>
                <a:latin typeface="Aptos SemiBold" panose="020F0502020204030204" pitchFamily="34" charset="0"/>
                <a:ea typeface="Adobe Fan Heiti Std B" panose="020B0700000000000000" pitchFamily="34" charset="-128"/>
                <a:cs typeface="Adobe Arabic" panose="02040503050201020203" pitchFamily="18" charset="-78"/>
              </a:rPr>
              <a:t> </a:t>
            </a:r>
            <a:endParaRPr lang="en-EG" sz="1600" b="1" dirty="0">
              <a:solidFill>
                <a:schemeClr val="bg1"/>
              </a:solidFill>
              <a:latin typeface="Aptos SemiBold" panose="020F0502020204030204" pitchFamily="34" charset="0"/>
              <a:ea typeface="Adobe Fan Heiti Std B" panose="020B07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756F3-9B16-372E-4861-45CA75D692D6}"/>
              </a:ext>
            </a:extLst>
          </p:cNvPr>
          <p:cNvSpPr txBox="1"/>
          <p:nvPr/>
        </p:nvSpPr>
        <p:spPr>
          <a:xfrm>
            <a:off x="10566379" y="275025"/>
            <a:ext cx="20057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/>
                </a:solidFill>
                <a:latin typeface="Aptos SemiBold" panose="020F0502020204030204" pitchFamily="34" charset="0"/>
                <a:ea typeface="Adobe Fan Heiti Std B" panose="020B0700000000000000" pitchFamily="34" charset="-128"/>
                <a:cs typeface="Adobe Arabic" panose="02040503050201020203" pitchFamily="18" charset="-78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en-US" sz="1600" b="1" dirty="0">
                <a:solidFill>
                  <a:schemeClr val="bg1"/>
                </a:solidFill>
                <a:latin typeface="Aptos SemiBold" panose="020F0502020204030204" pitchFamily="34" charset="0"/>
                <a:ea typeface="Adobe Fan Heiti Std B" panose="020B0700000000000000" pitchFamily="34" charset="-128"/>
                <a:cs typeface="Adobe Arabic" panose="02040503050201020203" pitchFamily="18" charset="-78"/>
              </a:rPr>
              <a:t> </a:t>
            </a:r>
            <a:endParaRPr lang="en-EG" sz="1600" b="1" dirty="0">
              <a:solidFill>
                <a:schemeClr val="bg1"/>
              </a:solidFill>
              <a:latin typeface="Aptos SemiBold" panose="020F0502020204030204" pitchFamily="34" charset="0"/>
              <a:ea typeface="Adobe Fan Heiti Std B" panose="020B07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4AB5E-BB73-3429-DB9C-2A16B3B7302B}"/>
              </a:ext>
            </a:extLst>
          </p:cNvPr>
          <p:cNvSpPr txBox="1"/>
          <p:nvPr/>
        </p:nvSpPr>
        <p:spPr>
          <a:xfrm>
            <a:off x="7282466" y="275025"/>
            <a:ext cx="20057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ptos SemiBold" panose="020F0502020204030204" pitchFamily="34" charset="0"/>
                <a:ea typeface="Adobe Fan Heiti Std B" panose="020B0700000000000000" pitchFamily="34" charset="-128"/>
                <a:cs typeface="Adobe Arabic" panose="02040503050201020203" pitchFamily="18" charset="-7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WhatsApp</a:t>
            </a:r>
            <a:endParaRPr lang="en-EG" sz="1600" dirty="0">
              <a:solidFill>
                <a:schemeClr val="bg1"/>
              </a:solidFill>
              <a:latin typeface="Aptos SemiBold" panose="020F0502020204030204" pitchFamily="34" charset="0"/>
              <a:ea typeface="Adobe Fan Heiti Std B" panose="020B07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1988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5A3C8E-8707-89B0-F573-06EFF84B2031}"/>
              </a:ext>
            </a:extLst>
          </p:cNvPr>
          <p:cNvSpPr txBox="1"/>
          <p:nvPr/>
        </p:nvSpPr>
        <p:spPr>
          <a:xfrm>
            <a:off x="3048000" y="10151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EC2027"/>
                </a:solidFill>
              </a:rPr>
              <a:t>Table of Contents</a:t>
            </a:r>
            <a:endParaRPr lang="en-EG" sz="3600" b="1" dirty="0">
              <a:solidFill>
                <a:srgbClr val="EC2027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559A6-77F3-71B0-87BF-F550162CD2C9}"/>
              </a:ext>
            </a:extLst>
          </p:cNvPr>
          <p:cNvSpPr txBox="1"/>
          <p:nvPr/>
        </p:nvSpPr>
        <p:spPr>
          <a:xfrm>
            <a:off x="899351" y="1997173"/>
            <a:ext cx="2856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ED1F24"/>
                </a:solidFill>
              </a:rPr>
              <a:t>1. </a:t>
            </a:r>
            <a:r>
              <a:rPr lang="en-US" sz="2400" b="1" dirty="0"/>
              <a:t>What is a Robot?</a:t>
            </a:r>
            <a:endParaRPr lang="en-EG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845E5-26A0-61B0-0639-DFC5359C7AFC}"/>
              </a:ext>
            </a:extLst>
          </p:cNvPr>
          <p:cNvSpPr txBox="1"/>
          <p:nvPr/>
        </p:nvSpPr>
        <p:spPr>
          <a:xfrm>
            <a:off x="899351" y="2605745"/>
            <a:ext cx="37907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ED1F24"/>
                </a:solidFill>
              </a:rPr>
              <a:t>2. </a:t>
            </a:r>
            <a:r>
              <a:rPr lang="en-US" sz="2400" b="1" dirty="0"/>
              <a:t>Introduction to Arduino</a:t>
            </a:r>
            <a:endParaRPr lang="en-EG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80D01-76D2-056A-E8A2-5A57B6091E92}"/>
              </a:ext>
            </a:extLst>
          </p:cNvPr>
          <p:cNvSpPr txBox="1"/>
          <p:nvPr/>
        </p:nvSpPr>
        <p:spPr>
          <a:xfrm>
            <a:off x="899351" y="3214317"/>
            <a:ext cx="2831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ED1F24"/>
                </a:solidFill>
              </a:rPr>
              <a:t>3. </a:t>
            </a:r>
            <a:r>
              <a:rPr lang="en-US" sz="2400" b="1" dirty="0"/>
              <a:t>Digital vs Analog</a:t>
            </a:r>
            <a:endParaRPr lang="en-EG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2D3AB-9CE1-F019-C0DC-27A3B504D31F}"/>
              </a:ext>
            </a:extLst>
          </p:cNvPr>
          <p:cNvSpPr txBox="1"/>
          <p:nvPr/>
        </p:nvSpPr>
        <p:spPr>
          <a:xfrm>
            <a:off x="899351" y="3822889"/>
            <a:ext cx="3866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ED1F24"/>
                </a:solidFill>
              </a:rPr>
              <a:t>4. </a:t>
            </a:r>
            <a:r>
              <a:rPr lang="en-US" sz="2400" b="1" dirty="0"/>
              <a:t>Components of Arduino</a:t>
            </a:r>
            <a:endParaRPr lang="en-EG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EC94F-D2DC-6B7E-83AB-FB7EE69B8676}"/>
              </a:ext>
            </a:extLst>
          </p:cNvPr>
          <p:cNvSpPr txBox="1"/>
          <p:nvPr/>
        </p:nvSpPr>
        <p:spPr>
          <a:xfrm>
            <a:off x="899351" y="4431461"/>
            <a:ext cx="3662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ED1F24"/>
                </a:solidFill>
              </a:rPr>
              <a:t>5. </a:t>
            </a:r>
            <a:r>
              <a:rPr lang="en-US" sz="2400" b="1" dirty="0"/>
              <a:t>Sensors and Actuators</a:t>
            </a:r>
            <a:endParaRPr lang="en-EG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14E5D-1E0B-0063-5C13-F2D3FF16513F}"/>
              </a:ext>
            </a:extLst>
          </p:cNvPr>
          <p:cNvSpPr txBox="1"/>
          <p:nvPr/>
        </p:nvSpPr>
        <p:spPr>
          <a:xfrm>
            <a:off x="899351" y="5040034"/>
            <a:ext cx="37907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ED1F24"/>
                </a:solidFill>
              </a:rPr>
              <a:t>6. </a:t>
            </a:r>
            <a:r>
              <a:rPr lang="en-US" sz="2400" b="1" dirty="0"/>
              <a:t>Setting Up First Project </a:t>
            </a:r>
            <a:endParaRPr lang="en-EG" sz="2400" b="1" dirty="0"/>
          </a:p>
        </p:txBody>
      </p:sp>
    </p:spTree>
    <p:extLst>
      <p:ext uri="{BB962C8B-B14F-4D97-AF65-F5344CB8AC3E}">
        <p14:creationId xmlns:p14="http://schemas.microsoft.com/office/powerpoint/2010/main" val="39761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64C42E-13D7-D711-3B64-5CFD04827460}"/>
              </a:ext>
            </a:extLst>
          </p:cNvPr>
          <p:cNvSpPr txBox="1"/>
          <p:nvPr/>
        </p:nvSpPr>
        <p:spPr>
          <a:xfrm>
            <a:off x="1104218" y="981004"/>
            <a:ext cx="37587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EC2027"/>
                </a:solidFill>
              </a:rPr>
              <a:t>1. What is a Robot?</a:t>
            </a:r>
            <a:endParaRPr lang="en-EG" sz="3200" b="1" dirty="0">
              <a:solidFill>
                <a:srgbClr val="EC2027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8E44D7-1E04-A99B-667C-1E697E17A373}"/>
              </a:ext>
            </a:extLst>
          </p:cNvPr>
          <p:cNvGrpSpPr/>
          <p:nvPr/>
        </p:nvGrpSpPr>
        <p:grpSpPr>
          <a:xfrm>
            <a:off x="7731359" y="2369846"/>
            <a:ext cx="2168398" cy="2745045"/>
            <a:chOff x="7731853" y="2369846"/>
            <a:chExt cx="2168398" cy="2745045"/>
          </a:xfrm>
        </p:grpSpPr>
        <p:pic>
          <p:nvPicPr>
            <p:cNvPr id="3" name="Picture 2" descr="A black and yellow vehicle with wheels&#10;&#10;Description automatically generated">
              <a:extLst>
                <a:ext uri="{FF2B5EF4-FFF2-40B4-BE49-F238E27FC236}">
                  <a16:creationId xmlns:a16="http://schemas.microsoft.com/office/drawing/2014/main" id="{2D303C61-F5B2-EBCB-3163-7F77C43F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853" y="2369846"/>
              <a:ext cx="2168398" cy="2168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401C40-F03F-2517-DE45-2D0E2A955FC1}"/>
                </a:ext>
              </a:extLst>
            </p:cNvPr>
            <p:cNvSpPr txBox="1"/>
            <p:nvPr/>
          </p:nvSpPr>
          <p:spPr>
            <a:xfrm>
              <a:off x="7777827" y="4745559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Mobile Robot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DB0CA9-AC5A-1388-9FA7-78C0E3186671}"/>
              </a:ext>
            </a:extLst>
          </p:cNvPr>
          <p:cNvGrpSpPr/>
          <p:nvPr/>
        </p:nvGrpSpPr>
        <p:grpSpPr>
          <a:xfrm>
            <a:off x="4670945" y="2337348"/>
            <a:ext cx="2338447" cy="2777543"/>
            <a:chOff x="4975842" y="2337348"/>
            <a:chExt cx="2338447" cy="277754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5E9852-7EF5-C2FB-5E05-79F42AD3B9A7}"/>
                </a:ext>
              </a:extLst>
            </p:cNvPr>
            <p:cNvSpPr txBox="1"/>
            <p:nvPr/>
          </p:nvSpPr>
          <p:spPr>
            <a:xfrm>
              <a:off x="5106840" y="4745559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Stationary Robot</a:t>
              </a:r>
            </a:p>
          </p:txBody>
        </p:sp>
        <p:pic>
          <p:nvPicPr>
            <p:cNvPr id="5" name="Picture 4" descr="A white robotic arm with black background&#10;&#10;Description automatically generated">
              <a:extLst>
                <a:ext uri="{FF2B5EF4-FFF2-40B4-BE49-F238E27FC236}">
                  <a16:creationId xmlns:a16="http://schemas.microsoft.com/office/drawing/2014/main" id="{8F88DB23-06B2-2518-FC8E-8BE2760B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842" y="2337348"/>
              <a:ext cx="2338447" cy="233844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C5F3F-5A8E-93F5-DE14-6A277950B612}"/>
              </a:ext>
            </a:extLst>
          </p:cNvPr>
          <p:cNvGrpSpPr/>
          <p:nvPr/>
        </p:nvGrpSpPr>
        <p:grpSpPr>
          <a:xfrm>
            <a:off x="1584320" y="2271716"/>
            <a:ext cx="2364658" cy="2843175"/>
            <a:chOff x="2291749" y="2271716"/>
            <a:chExt cx="2364658" cy="28431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F9FB58-3675-1B8A-0760-30C278A3B244}"/>
                </a:ext>
              </a:extLst>
            </p:cNvPr>
            <p:cNvSpPr txBox="1"/>
            <p:nvPr/>
          </p:nvSpPr>
          <p:spPr>
            <a:xfrm>
              <a:off x="2435853" y="4745559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Humanoid Robot</a:t>
              </a:r>
            </a:p>
          </p:txBody>
        </p:sp>
        <p:pic>
          <p:nvPicPr>
            <p:cNvPr id="23" name="Picture 22" descr="A white robot with blue eyes&#10;&#10;Description automatically generated">
              <a:extLst>
                <a:ext uri="{FF2B5EF4-FFF2-40B4-BE49-F238E27FC236}">
                  <a16:creationId xmlns:a16="http://schemas.microsoft.com/office/drawing/2014/main" id="{8694D05B-77DE-808C-A97D-3D1036FF4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749" y="2271716"/>
              <a:ext cx="2364658" cy="2364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11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64C42E-13D7-D711-3B64-5CFD04827460}"/>
              </a:ext>
            </a:extLst>
          </p:cNvPr>
          <p:cNvSpPr txBox="1"/>
          <p:nvPr/>
        </p:nvSpPr>
        <p:spPr>
          <a:xfrm>
            <a:off x="1104218" y="981004"/>
            <a:ext cx="37587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EC2027"/>
                </a:solidFill>
              </a:rPr>
              <a:t>1. What is a Robot?</a:t>
            </a:r>
            <a:endParaRPr lang="en-EG" sz="3200" b="1" dirty="0">
              <a:solidFill>
                <a:srgbClr val="EC2027"/>
              </a:solidFill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-1111775" y="2605443"/>
            <a:ext cx="5419725" cy="13914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00"/>
              </a:lnSpc>
            </a:pPr>
            <a:endParaRPr sz="2800"/>
          </a:p>
        </p:txBody>
      </p:sp>
      <p:sp>
        <p:nvSpPr>
          <p:cNvPr id="6" name="TextBox 6"/>
          <p:cNvSpPr txBox="1"/>
          <p:nvPr/>
        </p:nvSpPr>
        <p:spPr>
          <a:xfrm>
            <a:off x="699180" y="1673307"/>
            <a:ext cx="4242427" cy="68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2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Environmental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12357" y="2635246"/>
            <a:ext cx="1928664" cy="68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2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5549759" y="3561047"/>
            <a:ext cx="2886521" cy="68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2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Controller</a:t>
            </a:r>
          </a:p>
        </p:txBody>
      </p:sp>
      <p:sp>
        <p:nvSpPr>
          <p:cNvPr id="23" name="TextBox 12"/>
          <p:cNvSpPr txBox="1"/>
          <p:nvPr/>
        </p:nvSpPr>
        <p:spPr>
          <a:xfrm>
            <a:off x="7743225" y="4497003"/>
            <a:ext cx="2541406" cy="68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2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Actuator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034ADC01-739F-8217-1ABC-0D9EEB876266}"/>
              </a:ext>
            </a:extLst>
          </p:cNvPr>
          <p:cNvSpPr/>
          <p:nvPr/>
        </p:nvSpPr>
        <p:spPr>
          <a:xfrm rot="10800000" flipH="1">
            <a:off x="3888878" y="2167751"/>
            <a:ext cx="790733" cy="882156"/>
          </a:xfrm>
          <a:custGeom>
            <a:avLst/>
            <a:gdLst/>
            <a:ahLst/>
            <a:cxnLst/>
            <a:rect l="l" t="t" r="r" b="b"/>
            <a:pathLst>
              <a:path w="1217500" h="1358265">
                <a:moveTo>
                  <a:pt x="1217500" y="0"/>
                </a:moveTo>
                <a:lnTo>
                  <a:pt x="0" y="0"/>
                </a:lnTo>
                <a:lnTo>
                  <a:pt x="0" y="1358266"/>
                </a:lnTo>
                <a:lnTo>
                  <a:pt x="1217500" y="1358266"/>
                </a:lnTo>
                <a:lnTo>
                  <a:pt x="12175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34E56323-5FCE-8BD9-96F5-49E81D5696FE}"/>
              </a:ext>
            </a:extLst>
          </p:cNvPr>
          <p:cNvSpPr/>
          <p:nvPr/>
        </p:nvSpPr>
        <p:spPr>
          <a:xfrm rot="10800000" flipH="1">
            <a:off x="5612951" y="3096337"/>
            <a:ext cx="790733" cy="882156"/>
          </a:xfrm>
          <a:custGeom>
            <a:avLst/>
            <a:gdLst/>
            <a:ahLst/>
            <a:cxnLst/>
            <a:rect l="l" t="t" r="r" b="b"/>
            <a:pathLst>
              <a:path w="1217500" h="1358265">
                <a:moveTo>
                  <a:pt x="1217500" y="0"/>
                </a:moveTo>
                <a:lnTo>
                  <a:pt x="0" y="0"/>
                </a:lnTo>
                <a:lnTo>
                  <a:pt x="0" y="1358266"/>
                </a:lnTo>
                <a:lnTo>
                  <a:pt x="1217500" y="1358266"/>
                </a:lnTo>
                <a:lnTo>
                  <a:pt x="12175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 dirty="0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5B4A9B3-26D4-3109-FAE6-6AD12CD90429}"/>
              </a:ext>
            </a:extLst>
          </p:cNvPr>
          <p:cNvSpPr/>
          <p:nvPr/>
        </p:nvSpPr>
        <p:spPr>
          <a:xfrm rot="10800000" flipH="1">
            <a:off x="7729985" y="4045239"/>
            <a:ext cx="790733" cy="882156"/>
          </a:xfrm>
          <a:custGeom>
            <a:avLst/>
            <a:gdLst/>
            <a:ahLst/>
            <a:cxnLst/>
            <a:rect l="l" t="t" r="r" b="b"/>
            <a:pathLst>
              <a:path w="1217500" h="1358265">
                <a:moveTo>
                  <a:pt x="1217500" y="0"/>
                </a:moveTo>
                <a:lnTo>
                  <a:pt x="0" y="0"/>
                </a:lnTo>
                <a:lnTo>
                  <a:pt x="0" y="1358266"/>
                </a:lnTo>
                <a:lnTo>
                  <a:pt x="1217500" y="1358266"/>
                </a:lnTo>
                <a:lnTo>
                  <a:pt x="12175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22953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1" grpId="0"/>
      <p:bldP spid="23" grpId="0"/>
      <p:bldP spid="27" grpId="0" animBg="1"/>
      <p:bldP spid="28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64C42E-13D7-D711-3B64-5CFD04827460}"/>
              </a:ext>
            </a:extLst>
          </p:cNvPr>
          <p:cNvSpPr txBox="1"/>
          <p:nvPr/>
        </p:nvSpPr>
        <p:spPr>
          <a:xfrm>
            <a:off x="1104218" y="981004"/>
            <a:ext cx="4959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2. Introduction to Arduino</a:t>
            </a:r>
            <a:endParaRPr lang="en-EG" sz="3200" b="1" dirty="0">
              <a:solidFill>
                <a:srgbClr val="EC2027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69ED606-5E05-5BA1-CFAE-0421CC5B7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8644" y="2641884"/>
            <a:ext cx="88459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EC2027"/>
                </a:solidFill>
                <a:effectLst/>
                <a:latin typeface="Arial" panose="020B0604020202020204" pitchFamily="34" charset="0"/>
              </a:rPr>
              <a:t>What is Arduino?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5B3EE-1A8D-04CB-A09B-55318A5F52EC}"/>
              </a:ext>
            </a:extLst>
          </p:cNvPr>
          <p:cNvSpPr txBox="1"/>
          <p:nvPr/>
        </p:nvSpPr>
        <p:spPr>
          <a:xfrm>
            <a:off x="1963116" y="3325675"/>
            <a:ext cx="85336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Arduino is an open-source platform used for building electronics projects. It consists of both a programmable circuit board (microcontroller) and software (Arduino IDE) to program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46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69ED606-5E05-5BA1-CFAE-0421CC5B7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324" y="2641884"/>
            <a:ext cx="88459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EC2027"/>
                </a:solidFill>
                <a:effectLst/>
                <a:latin typeface="Arial" panose="020B0604020202020204" pitchFamily="34" charset="0"/>
              </a:rPr>
              <a:t>Why Learn Arduino?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5B3EE-1A8D-04CB-A09B-55318A5F52EC}"/>
              </a:ext>
            </a:extLst>
          </p:cNvPr>
          <p:cNvSpPr txBox="1"/>
          <p:nvPr/>
        </p:nvSpPr>
        <p:spPr>
          <a:xfrm>
            <a:off x="1942796" y="3325675"/>
            <a:ext cx="85336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Arduino makes electronics easy to learn because it allows users to control hardware with simple code. It’s widely used in DIY projects, education, and even in professional prototyping.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FBDEF-37AD-9312-4D41-D184D14C72CE}"/>
              </a:ext>
            </a:extLst>
          </p:cNvPr>
          <p:cNvSpPr txBox="1"/>
          <p:nvPr/>
        </p:nvSpPr>
        <p:spPr>
          <a:xfrm>
            <a:off x="1104218" y="981004"/>
            <a:ext cx="4959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2. Introduction to Arduino</a:t>
            </a:r>
            <a:endParaRPr lang="en-EG" sz="3200" b="1" dirty="0">
              <a:solidFill>
                <a:srgbClr val="EC20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70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AFBDEF-37AD-9312-4D41-D184D14C72CE}"/>
              </a:ext>
            </a:extLst>
          </p:cNvPr>
          <p:cNvSpPr txBox="1"/>
          <p:nvPr/>
        </p:nvSpPr>
        <p:spPr>
          <a:xfrm>
            <a:off x="1104218" y="981004"/>
            <a:ext cx="3676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3. Digital vs Analog</a:t>
            </a:r>
            <a:endParaRPr lang="en-EG" sz="3200" b="1" dirty="0">
              <a:solidFill>
                <a:srgbClr val="EC2027"/>
              </a:solidFill>
            </a:endParaRPr>
          </a:p>
        </p:txBody>
      </p:sp>
      <p:pic>
        <p:nvPicPr>
          <p:cNvPr id="3" name="Picture 2" descr="A diagram of a signal&#10;&#10;Description automatically generated">
            <a:extLst>
              <a:ext uri="{FF2B5EF4-FFF2-40B4-BE49-F238E27FC236}">
                <a16:creationId xmlns:a16="http://schemas.microsoft.com/office/drawing/2014/main" id="{A0CF3147-6ACE-353F-2CD6-A8702B365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4" b="50166"/>
          <a:stretch/>
        </p:blipFill>
        <p:spPr>
          <a:xfrm>
            <a:off x="5989957" y="3169920"/>
            <a:ext cx="5097825" cy="1132844"/>
          </a:xfrm>
          <a:prstGeom prst="rect">
            <a:avLst/>
          </a:prstGeom>
        </p:spPr>
      </p:pic>
      <p:pic>
        <p:nvPicPr>
          <p:cNvPr id="4" name="Picture 3" descr="A diagram of a signal&#10;&#10;Description automatically generated">
            <a:extLst>
              <a:ext uri="{FF2B5EF4-FFF2-40B4-BE49-F238E27FC236}">
                <a16:creationId xmlns:a16="http://schemas.microsoft.com/office/drawing/2014/main" id="{6A3079A1-0863-5C0F-3B6A-EE9EE53B4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" t="57257" r="500" b="12979"/>
          <a:stretch/>
        </p:blipFill>
        <p:spPr>
          <a:xfrm>
            <a:off x="1014722" y="3169920"/>
            <a:ext cx="5097825" cy="1137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190F-7231-3B20-86CF-2D7048EF204C}"/>
              </a:ext>
            </a:extLst>
          </p:cNvPr>
          <p:cNvSpPr txBox="1"/>
          <p:nvPr/>
        </p:nvSpPr>
        <p:spPr>
          <a:xfrm>
            <a:off x="1545581" y="2499359"/>
            <a:ext cx="20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D2B32"/>
                </a:solidFill>
              </a:rPr>
              <a:t>Digital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DF4AD-6DCD-A7C3-5550-A1D936B70A37}"/>
              </a:ext>
            </a:extLst>
          </p:cNvPr>
          <p:cNvSpPr txBox="1"/>
          <p:nvPr/>
        </p:nvSpPr>
        <p:spPr>
          <a:xfrm>
            <a:off x="6465866" y="2499360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D2B32"/>
                </a:solidFill>
              </a:rPr>
              <a:t>Analog Signal</a:t>
            </a:r>
          </a:p>
        </p:txBody>
      </p:sp>
    </p:spTree>
    <p:extLst>
      <p:ext uri="{BB962C8B-B14F-4D97-AF65-F5344CB8AC3E}">
        <p14:creationId xmlns:p14="http://schemas.microsoft.com/office/powerpoint/2010/main" val="154915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0ED9696-B44A-FC6E-8CAB-E470023D136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04218" y="981004"/>
            <a:ext cx="5062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C2027"/>
                </a:solidFill>
              </a:rPr>
              <a:t>4. Components of Arduino</a:t>
            </a:r>
            <a:endParaRPr lang="en-EG" sz="3200" b="1" dirty="0">
              <a:solidFill>
                <a:srgbClr val="EC202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1108DE-A1E7-4067-4A5B-B55BEFA9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193905">
            <a:off x="9996573" y="182183"/>
            <a:ext cx="956039" cy="95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E32DC-2BF4-A30A-049D-F2DEAAB64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65" y="-1049649"/>
            <a:ext cx="3321365" cy="3321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CE6B9-0AD3-165A-C852-AE3E29F7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7" y="4896173"/>
            <a:ext cx="1573208" cy="1573208"/>
          </a:xfrm>
          <a:prstGeom prst="rect">
            <a:avLst/>
          </a:prstGeom>
        </p:spPr>
      </p:pic>
      <p:sp>
        <p:nvSpPr>
          <p:cNvPr id="17" name="Freeform 2"/>
          <p:cNvSpPr/>
          <p:nvPr/>
        </p:nvSpPr>
        <p:spPr>
          <a:xfrm>
            <a:off x="3805780" y="2584869"/>
            <a:ext cx="3970839" cy="2814224"/>
          </a:xfrm>
          <a:custGeom>
            <a:avLst/>
            <a:gdLst/>
            <a:ahLst/>
            <a:cxnLst/>
            <a:rect l="l" t="t" r="r" b="b"/>
            <a:pathLst>
              <a:path w="7964979" h="5644962">
                <a:moveTo>
                  <a:pt x="0" y="0"/>
                </a:moveTo>
                <a:lnTo>
                  <a:pt x="7964980" y="0"/>
                </a:lnTo>
                <a:lnTo>
                  <a:pt x="796498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3"/>
          <p:cNvSpPr/>
          <p:nvPr/>
        </p:nvSpPr>
        <p:spPr>
          <a:xfrm rot="13075464">
            <a:off x="7516394" y="3855605"/>
            <a:ext cx="1037230" cy="1157153"/>
          </a:xfrm>
          <a:custGeom>
            <a:avLst/>
            <a:gdLst/>
            <a:ahLst/>
            <a:cxnLst/>
            <a:rect l="l" t="t" r="r" b="b"/>
            <a:pathLst>
              <a:path w="1742891" h="1944402">
                <a:moveTo>
                  <a:pt x="0" y="0"/>
                </a:moveTo>
                <a:lnTo>
                  <a:pt x="1742891" y="0"/>
                </a:lnTo>
                <a:lnTo>
                  <a:pt x="1742891" y="1944402"/>
                </a:lnTo>
                <a:lnTo>
                  <a:pt x="0" y="1944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4"/>
          <p:cNvSpPr txBox="1"/>
          <p:nvPr/>
        </p:nvSpPr>
        <p:spPr>
          <a:xfrm>
            <a:off x="7030517" y="4283034"/>
            <a:ext cx="4325420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ED1F24"/>
                </a:solidFill>
                <a:latin typeface="Inter Bold"/>
                <a:ea typeface="Inter Bold"/>
                <a:cs typeface="Inter Bold"/>
                <a:sym typeface="Inter Bold"/>
              </a:rPr>
              <a:t>1. </a:t>
            </a:r>
            <a:r>
              <a:rPr lang="en-US" sz="1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MICROCONTROLLER</a:t>
            </a:r>
          </a:p>
        </p:txBody>
      </p:sp>
      <p:sp>
        <p:nvSpPr>
          <p:cNvPr id="20" name="Freeform 3"/>
          <p:cNvSpPr/>
          <p:nvPr/>
        </p:nvSpPr>
        <p:spPr>
          <a:xfrm rot="4760819">
            <a:off x="2552931" y="2393355"/>
            <a:ext cx="1098387" cy="1225381"/>
          </a:xfrm>
          <a:custGeom>
            <a:avLst/>
            <a:gdLst/>
            <a:ahLst/>
            <a:cxnLst/>
            <a:rect l="l" t="t" r="r" b="b"/>
            <a:pathLst>
              <a:path w="1598301" h="1783095">
                <a:moveTo>
                  <a:pt x="0" y="0"/>
                </a:moveTo>
                <a:lnTo>
                  <a:pt x="1598301" y="0"/>
                </a:lnTo>
                <a:lnTo>
                  <a:pt x="1598301" y="1783094"/>
                </a:lnTo>
                <a:lnTo>
                  <a:pt x="0" y="1783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10"/>
          <p:cNvSpPr txBox="1"/>
          <p:nvPr/>
        </p:nvSpPr>
        <p:spPr>
          <a:xfrm>
            <a:off x="1312201" y="2158450"/>
            <a:ext cx="2018668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ED1F24"/>
                </a:solidFill>
                <a:latin typeface="Inter Bold"/>
                <a:ea typeface="Inter Bold"/>
                <a:cs typeface="Inter Bold"/>
                <a:sym typeface="Inter Bold"/>
              </a:rPr>
              <a:t>2. </a:t>
            </a:r>
            <a:r>
              <a:rPr lang="en-US" sz="1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USB PORT</a:t>
            </a:r>
          </a:p>
        </p:txBody>
      </p:sp>
      <p:sp>
        <p:nvSpPr>
          <p:cNvPr id="22" name="Freeform 4"/>
          <p:cNvSpPr/>
          <p:nvPr/>
        </p:nvSpPr>
        <p:spPr>
          <a:xfrm rot="8124477">
            <a:off x="4576467" y="2120279"/>
            <a:ext cx="1228137" cy="1370133"/>
          </a:xfrm>
          <a:custGeom>
            <a:avLst/>
            <a:gdLst/>
            <a:ahLst/>
            <a:cxnLst/>
            <a:rect l="l" t="t" r="r" b="b"/>
            <a:pathLst>
              <a:path w="1970741" h="2198596">
                <a:moveTo>
                  <a:pt x="0" y="0"/>
                </a:moveTo>
                <a:lnTo>
                  <a:pt x="1970741" y="0"/>
                </a:lnTo>
                <a:lnTo>
                  <a:pt x="1970741" y="2198595"/>
                </a:lnTo>
                <a:lnTo>
                  <a:pt x="0" y="21985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F87738-4F1E-F595-4F79-46C08A4BF876}"/>
              </a:ext>
            </a:extLst>
          </p:cNvPr>
          <p:cNvSpPr txBox="1"/>
          <p:nvPr/>
        </p:nvSpPr>
        <p:spPr>
          <a:xfrm>
            <a:off x="2947934" y="1546115"/>
            <a:ext cx="6096000" cy="481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ED1F24"/>
                </a:solidFill>
                <a:latin typeface="Inter Bold"/>
                <a:ea typeface="Inter Bold"/>
                <a:cs typeface="Inter Bold"/>
                <a:sym typeface="Inter Bold"/>
              </a:rPr>
              <a:t>3. </a:t>
            </a:r>
            <a:r>
              <a:rPr lang="en-US" sz="1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USB TO SERIAL CHIP</a:t>
            </a:r>
          </a:p>
        </p:txBody>
      </p:sp>
      <p:sp>
        <p:nvSpPr>
          <p:cNvPr id="26" name="Freeform 6"/>
          <p:cNvSpPr/>
          <p:nvPr/>
        </p:nvSpPr>
        <p:spPr>
          <a:xfrm rot="16411342" flipH="1">
            <a:off x="7777421" y="1911976"/>
            <a:ext cx="790733" cy="882156"/>
          </a:xfrm>
          <a:custGeom>
            <a:avLst/>
            <a:gdLst/>
            <a:ahLst/>
            <a:cxnLst/>
            <a:rect l="l" t="t" r="r" b="b"/>
            <a:pathLst>
              <a:path w="1217500" h="1358265">
                <a:moveTo>
                  <a:pt x="1217500" y="0"/>
                </a:moveTo>
                <a:lnTo>
                  <a:pt x="0" y="0"/>
                </a:lnTo>
                <a:lnTo>
                  <a:pt x="0" y="1358266"/>
                </a:lnTo>
                <a:lnTo>
                  <a:pt x="1217500" y="1358266"/>
                </a:lnTo>
                <a:lnTo>
                  <a:pt x="12175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12"/>
          <p:cNvSpPr txBox="1"/>
          <p:nvPr/>
        </p:nvSpPr>
        <p:spPr>
          <a:xfrm>
            <a:off x="6762362" y="1567239"/>
            <a:ext cx="4325420" cy="3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ED1F24"/>
                </a:solidFill>
                <a:latin typeface="Inter Bold"/>
                <a:ea typeface="Inter Bold"/>
                <a:cs typeface="Inter Bold"/>
                <a:sym typeface="Inter Bold"/>
              </a:rPr>
              <a:t>4. </a:t>
            </a:r>
            <a:r>
              <a:rPr lang="en-US" sz="1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DIGITAL PINS</a:t>
            </a:r>
          </a:p>
        </p:txBody>
      </p:sp>
      <p:sp>
        <p:nvSpPr>
          <p:cNvPr id="28" name="Freeform 5"/>
          <p:cNvSpPr/>
          <p:nvPr/>
        </p:nvSpPr>
        <p:spPr>
          <a:xfrm rot="10449622" flipV="1">
            <a:off x="7519563" y="5359106"/>
            <a:ext cx="580253" cy="647341"/>
          </a:xfrm>
          <a:custGeom>
            <a:avLst/>
            <a:gdLst/>
            <a:ahLst/>
            <a:cxnLst/>
            <a:rect l="l" t="t" r="r" b="b"/>
            <a:pathLst>
              <a:path w="1217500" h="1358265">
                <a:moveTo>
                  <a:pt x="0" y="1358266"/>
                </a:moveTo>
                <a:lnTo>
                  <a:pt x="1217499" y="1358266"/>
                </a:lnTo>
                <a:lnTo>
                  <a:pt x="1217499" y="0"/>
                </a:lnTo>
                <a:lnTo>
                  <a:pt x="0" y="0"/>
                </a:lnTo>
                <a:lnTo>
                  <a:pt x="0" y="135826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AB62F6FE-8B1B-8185-BB59-21DA238CB639}"/>
              </a:ext>
            </a:extLst>
          </p:cNvPr>
          <p:cNvSpPr txBox="1"/>
          <p:nvPr/>
        </p:nvSpPr>
        <p:spPr>
          <a:xfrm>
            <a:off x="6474613" y="5828487"/>
            <a:ext cx="4325420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ED1F24"/>
                </a:solidFill>
                <a:latin typeface="Inter Bold"/>
                <a:ea typeface="Inter Bold"/>
                <a:cs typeface="Inter Bold"/>
                <a:sym typeface="Inter Bold"/>
              </a:rPr>
              <a:t>5. </a:t>
            </a:r>
            <a:r>
              <a:rPr lang="en-US" sz="1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ANALOG PINS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D04E07-0C51-FE9A-6D71-07906519C4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0092" y="5368199"/>
            <a:ext cx="212270" cy="666088"/>
          </a:xfrm>
          <a:prstGeom prst="rect">
            <a:avLst/>
          </a:prstGeom>
        </p:spPr>
      </p:pic>
      <p:sp>
        <p:nvSpPr>
          <p:cNvPr id="34" name="TextBox 14">
            <a:extLst>
              <a:ext uri="{FF2B5EF4-FFF2-40B4-BE49-F238E27FC236}">
                <a16:creationId xmlns:a16="http://schemas.microsoft.com/office/drawing/2014/main" id="{FA13104B-DCBE-26AA-8B69-6E5BCF0A8F89}"/>
              </a:ext>
            </a:extLst>
          </p:cNvPr>
          <p:cNvSpPr txBox="1"/>
          <p:nvPr/>
        </p:nvSpPr>
        <p:spPr>
          <a:xfrm>
            <a:off x="4655973" y="5926639"/>
            <a:ext cx="4325420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ar-EG" sz="1600" b="1" dirty="0">
                <a:solidFill>
                  <a:srgbClr val="ED1F24"/>
                </a:solidFill>
                <a:latin typeface="Inter Bold"/>
                <a:ea typeface="Inter Bold"/>
                <a:cs typeface="Inter Bold"/>
                <a:sym typeface="Inter Bold"/>
              </a:rPr>
              <a:t>6</a:t>
            </a:r>
            <a:r>
              <a:rPr lang="en-US" sz="1600" b="1" dirty="0">
                <a:solidFill>
                  <a:srgbClr val="ED1F24"/>
                </a:solidFill>
                <a:latin typeface="Inter Bold"/>
                <a:ea typeface="Inter Bold"/>
                <a:cs typeface="Inter Bold"/>
                <a:sym typeface="Inter Bold"/>
              </a:rPr>
              <a:t>. </a:t>
            </a:r>
            <a:r>
              <a:rPr lang="en-US" sz="1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VIN</a:t>
            </a:r>
          </a:p>
        </p:txBody>
      </p:sp>
      <p:sp>
        <p:nvSpPr>
          <p:cNvPr id="35" name="Freeform 9"/>
          <p:cNvSpPr/>
          <p:nvPr/>
        </p:nvSpPr>
        <p:spPr>
          <a:xfrm rot="781147">
            <a:off x="4996095" y="5242382"/>
            <a:ext cx="1014813" cy="984720"/>
          </a:xfrm>
          <a:custGeom>
            <a:avLst/>
            <a:gdLst/>
            <a:ahLst/>
            <a:cxnLst/>
            <a:rect l="l" t="t" r="r" b="b"/>
            <a:pathLst>
              <a:path w="1217500" h="1358265">
                <a:moveTo>
                  <a:pt x="0" y="0"/>
                </a:moveTo>
                <a:lnTo>
                  <a:pt x="1217500" y="0"/>
                </a:lnTo>
                <a:lnTo>
                  <a:pt x="1217500" y="1358265"/>
                </a:lnTo>
                <a:lnTo>
                  <a:pt x="0" y="1358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3F49C744-1560-E0AF-2501-E66827D4551F}"/>
              </a:ext>
            </a:extLst>
          </p:cNvPr>
          <p:cNvSpPr txBox="1"/>
          <p:nvPr/>
        </p:nvSpPr>
        <p:spPr>
          <a:xfrm>
            <a:off x="2070860" y="5732034"/>
            <a:ext cx="4325420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ED1F24"/>
                </a:solidFill>
                <a:latin typeface="Inter Bold"/>
                <a:ea typeface="Inter Bold"/>
                <a:cs typeface="Inter Bold"/>
                <a:sym typeface="Inter Bold"/>
              </a:rPr>
              <a:t>7. </a:t>
            </a:r>
            <a:r>
              <a:rPr lang="en-US" sz="1600" b="1" dirty="0">
                <a:solidFill>
                  <a:srgbClr val="000000"/>
                </a:solidFill>
                <a:latin typeface="Inter Bold" panose="020B0604020202020204" charset="0"/>
                <a:ea typeface="Inter Bold" panose="020B0604020202020204" charset="0"/>
                <a:cs typeface="Inter Bold"/>
                <a:sym typeface="Inter Bold"/>
              </a:rPr>
              <a:t>5V</a:t>
            </a:r>
            <a:r>
              <a:rPr lang="en-US" sz="1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/3.3V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AB4971-D9B4-B2AA-22E6-BC5293130B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167120" y="5403728"/>
            <a:ext cx="212270" cy="666088"/>
          </a:xfrm>
          <a:prstGeom prst="rect">
            <a:avLst/>
          </a:prstGeom>
        </p:spPr>
      </p:pic>
      <p:sp>
        <p:nvSpPr>
          <p:cNvPr id="39" name="TextBox 14">
            <a:extLst>
              <a:ext uri="{FF2B5EF4-FFF2-40B4-BE49-F238E27FC236}">
                <a16:creationId xmlns:a16="http://schemas.microsoft.com/office/drawing/2014/main" id="{28653914-82FD-0B60-C3AB-AB7D53C60E30}"/>
              </a:ext>
            </a:extLst>
          </p:cNvPr>
          <p:cNvSpPr txBox="1"/>
          <p:nvPr/>
        </p:nvSpPr>
        <p:spPr>
          <a:xfrm>
            <a:off x="3792268" y="5922004"/>
            <a:ext cx="4325420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ED1F24"/>
                </a:solidFill>
                <a:latin typeface="Inter Bold"/>
                <a:ea typeface="Inter Bold"/>
                <a:cs typeface="Inter Bold"/>
                <a:sym typeface="Inter Bold"/>
              </a:rPr>
              <a:t>8. </a:t>
            </a:r>
            <a:r>
              <a:rPr lang="en-US" sz="1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75900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5" grpId="0"/>
      <p:bldP spid="26" grpId="0" animBg="1"/>
      <p:bldP spid="27" grpId="0"/>
      <p:bldP spid="28" grpId="0" animBg="1"/>
      <p:bldP spid="29" grpId="0"/>
      <p:bldP spid="34" grpId="0"/>
      <p:bldP spid="35" grpId="0" animBg="1"/>
      <p:bldP spid="36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1161</Words>
  <Application>Microsoft Office PowerPoint</Application>
  <PresentationFormat>Widescreen</PresentationFormat>
  <Paragraphs>186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Aptos</vt:lpstr>
      <vt:lpstr>Aptos Display</vt:lpstr>
      <vt:lpstr>Aptos SemiBold</vt:lpstr>
      <vt:lpstr>Arial</vt:lpstr>
      <vt:lpstr>Arial Unicode MS</vt:lpstr>
      <vt:lpstr>Bahnschrift SemiBold SemiConden</vt:lpstr>
      <vt:lpstr>Canva Sans Bold</vt:lpstr>
      <vt:lpstr>Inter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boutros</dc:creator>
  <cp:lastModifiedBy>youssef boutros</cp:lastModifiedBy>
  <cp:revision>22</cp:revision>
  <dcterms:created xsi:type="dcterms:W3CDTF">2024-09-22T09:04:41Z</dcterms:created>
  <dcterms:modified xsi:type="dcterms:W3CDTF">2024-10-21T19:28:26Z</dcterms:modified>
</cp:coreProperties>
</file>